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87" r:id="rId5"/>
    <p:sldId id="288" r:id="rId6"/>
    <p:sldId id="260" r:id="rId7"/>
    <p:sldId id="262" r:id="rId8"/>
    <p:sldId id="261" r:id="rId9"/>
    <p:sldId id="263" r:id="rId10"/>
    <p:sldId id="289" r:id="rId11"/>
    <p:sldId id="264" r:id="rId12"/>
    <p:sldId id="265" r:id="rId13"/>
    <p:sldId id="266" r:id="rId14"/>
    <p:sldId id="267" r:id="rId15"/>
    <p:sldId id="269" r:id="rId16"/>
    <p:sldId id="268" r:id="rId17"/>
    <p:sldId id="270" r:id="rId18"/>
    <p:sldId id="278" r:id="rId19"/>
    <p:sldId id="271" r:id="rId20"/>
    <p:sldId id="279" r:id="rId21"/>
    <p:sldId id="282" r:id="rId22"/>
    <p:sldId id="283" r:id="rId23"/>
    <p:sldId id="286" r:id="rId24"/>
    <p:sldId id="284" r:id="rId25"/>
    <p:sldId id="274" r:id="rId26"/>
    <p:sldId id="275" r:id="rId27"/>
    <p:sldId id="276" r:id="rId28"/>
  </p:sldIdLst>
  <p:sldSz cx="18288000" cy="10287000"/>
  <p:notesSz cx="6858000" cy="9144000"/>
  <p:embeddedFontLst>
    <p:embeddedFont>
      <p:font typeface="Oswald" panose="020B0604020202020204" charset="0"/>
      <p:regular r:id="rId30"/>
      <p:bold r:id="rId31"/>
    </p:embeddedFont>
    <p:embeddedFont>
      <p:font typeface="Average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1" autoAdjust="0"/>
    <p:restoredTop sz="71056" autoAdjust="0"/>
  </p:normalViewPr>
  <p:slideViewPr>
    <p:cSldViewPr snapToGrid="0">
      <p:cViewPr varScale="1">
        <p:scale>
          <a:sx n="51" d="100"/>
          <a:sy n="51" d="100"/>
        </p:scale>
        <p:origin x="9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12" y="685800"/>
            <a:ext cx="60956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4917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Local Shape</a:t>
            </a:r>
            <a:r>
              <a:rPr lang="en-GB" baseline="0" dirty="0" smtClean="0"/>
              <a:t> editing is modification of </a:t>
            </a:r>
            <a:r>
              <a:rPr lang="en-GB" baseline="0" dirty="0" err="1" smtClean="0"/>
              <a:t>normals</a:t>
            </a:r>
            <a:r>
              <a:rPr lang="en-GB" baseline="0" dirty="0" smtClean="0"/>
              <a:t>, but not displacement of vertices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312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We are</a:t>
            </a:r>
            <a:r>
              <a:rPr lang="en-GB" baseline="0" dirty="0" smtClean="0"/>
              <a:t> in the compositing stage, which implies that for an image we have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 smtClean="0"/>
              <a:t>A diffuse shading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 smtClean="0"/>
              <a:t>And a reflection shading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 smtClean="0"/>
              <a:t>The diffuse shading contains low frequency content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 smtClean="0"/>
              <a:t>It can be represent with spherical harmonics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 smtClean="0"/>
              <a:t>Contrary reflection contains high frequency shading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 smtClean="0"/>
              <a:t>In this case a detailed </a:t>
            </a:r>
            <a:r>
              <a:rPr lang="en-GB" baseline="0" dirty="0" err="1" smtClean="0"/>
              <a:t>pem</a:t>
            </a:r>
            <a:r>
              <a:rPr lang="en-GB" baseline="0" dirty="0" smtClean="0"/>
              <a:t> is needed</a:t>
            </a:r>
          </a:p>
        </p:txBody>
      </p:sp>
    </p:spTree>
    <p:extLst>
      <p:ext uri="{BB962C8B-B14F-4D97-AF65-F5344CB8AC3E}">
        <p14:creationId xmlns:p14="http://schemas.microsoft.com/office/powerpoint/2010/main" val="1320593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the diffuse case we want to reconstruct the spherical harmonics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visualize the information in a Gauss map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Information is sparse (edges, occlusion, high curvature) and over constrained (occlusion) different colors for the same normals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need to fit SH using the available information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A PEM can be reproduced using SH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Similarly we can shade the geometry of the input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Our approach guaratees that the differences to the original (Residuals) are negative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This is an additonal requierement in comparison to the classical LMS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negative residuals corresponds to darkening due to occlusions that can be reintroduced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" sz="2400" baseline="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" sz="2400" baseline="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" sz="2400" baseline="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lang="es" sz="24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Quadratic </a:t>
            </a: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minimization technique using given information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Introduce residuals with negative values constrains as they represent self-shadowing  </a:t>
            </a:r>
          </a:p>
        </p:txBody>
      </p:sp>
    </p:spTree>
    <p:extLst>
      <p:ext uri="{BB962C8B-B14F-4D97-AF65-F5344CB8AC3E}">
        <p14:creationId xmlns:p14="http://schemas.microsoft.com/office/powerpoint/2010/main" val="59185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Reflection shading contains high frequencies, SH would need too many 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factors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We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need to preserve as much details from the input as possible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project 4 neighbours pixels to a sphere depending on the reflected view vector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fill its interior using spherical barycentric coordinates</a:t>
            </a:r>
            <a:endParaRPr lang="e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Spherical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polygons may overlap, we weight their shading by their size</a:t>
            </a:r>
          </a:p>
          <a:p>
            <a:pPr lvl="0">
              <a:spcBef>
                <a:spcPts val="0"/>
              </a:spcBef>
              <a:buNone/>
            </a:pPr>
            <a:endParaRPr lang="es" sz="2400" baseline="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results haves part that cannot be filled depending on the geometry complexity of the input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It may contain as well regularities</a:t>
            </a:r>
          </a:p>
          <a:p>
            <a:pPr lvl="0">
              <a:spcBef>
                <a:spcPts val="0"/>
              </a:spcBef>
              <a:buNone/>
            </a:pPr>
            <a:endParaRPr lang="es" sz="2400" baseline="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need to fill the missing part and regularize the results</a:t>
            </a:r>
            <a:endParaRPr lang="es" sz="24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4543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First we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use paraboloid map to store the pem to avoid distorsions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missing part as filled using diffusion in a tessellated sphere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Then regularization is performed depending on the discotinues </a:t>
            </a:r>
            <a:endParaRPr lang="es" sz="24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563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s" sz="24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validate our technique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by comparing our reconstruction to an original PEM and its Spherical Harmonics</a:t>
            </a:r>
            <a:endParaRPr lang="es" sz="24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do a rendering using the SH of a PEM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reconstruct the diffsuse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PEM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difference are really small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follow the same process for the reflection reconstruction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render using a PEM using a mirror like material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reconstruc the high frequency PEM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Difference are bigger at the results remains accurate enough to look plausible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40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know that our reconstruction depends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on the geometry of the input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For this results global illumination techinques habe been used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start by rendering a sphere in perspective projection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diffuse and reflection reconstruct will be used to reference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A head model then is used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cna that the result is less sharp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Now a vase with more interreflections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reconstruction have for irregularities and the diffuse red interreflections are recovered</a:t>
            </a:r>
          </a:p>
          <a:p>
            <a:pPr marL="0" lv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s"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7878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Reconstruction is used with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the original normal to have a plausible shading when varyng normals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first take separately diffuse and reflection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see the result directly reconstructed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That defers from the recomposited one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Firs for the diffuse part we use diffuse occlusion to reintroduce darkening 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Second for the reflection component we preserve the original values in the positions that are reflection occlusion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Finally we can see the difference between the original and the recompositing head</a:t>
            </a:r>
            <a:endParaRPr lang="es"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7868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show a few techniques to modify normals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Embossing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Bump mapping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Smoothing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Another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normal map</a:t>
            </a:r>
            <a:endParaRPr lang="es"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6525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This variations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are similar to the rsults obtained by global illumination techniques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They still looks plausible with more complex geometry</a:t>
            </a:r>
            <a:endParaRPr lang="es"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5272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Complex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scenes are essily manipulated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Here we show the buffers used for our technique</a:t>
            </a:r>
            <a:endParaRPr lang="es" sz="24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Inter-reflections </a:t>
            </a: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are well preserved in recovered pre-filtered environment maps (Table-Top + Truck)</a:t>
            </a:r>
          </a:p>
        </p:txBody>
      </p:sp>
    </p:spTree>
    <p:extLst>
      <p:ext uri="{BB962C8B-B14F-4D97-AF65-F5344CB8AC3E}">
        <p14:creationId xmlns:p14="http://schemas.microsoft.com/office/powerpoint/2010/main" val="1804767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e result of a complex rendering can ge generated as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s" sz="2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combination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different shading 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components – Basic diffuse</a:t>
            </a:r>
            <a:r>
              <a:rPr lang="es" sz="2400" baseline="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 Reflections (In which we focus our works)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and other complex shading like: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Subsurface, 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Translucent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 emission</a:t>
            </a:r>
            <a:endParaRPr lang="e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Modern render engines outputs those components in separate 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buffers.</a:t>
            </a:r>
            <a:endParaRPr lang="e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Permits to re-render specific 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component which reduces </a:t>
            </a: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cost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Modulation of the the shading components is straight forward </a:t>
            </a:r>
            <a:endParaRPr lang="es" sz="24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4905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>
                <a:latin typeface="Times New Roman"/>
                <a:ea typeface="Times New Roman"/>
                <a:cs typeface="Times New Roman"/>
                <a:sym typeface="Times New Roman"/>
              </a:rPr>
              <a:t>    Inter-reflections are well preserved in recovered pre-filtered environment maps (Table-Top + Truck)</a:t>
            </a:r>
          </a:p>
        </p:txBody>
      </p:sp>
    </p:spTree>
    <p:extLst>
      <p:ext uri="{BB962C8B-B14F-4D97-AF65-F5344CB8AC3E}">
        <p14:creationId xmlns:p14="http://schemas.microsoft.com/office/powerpoint/2010/main" val="344864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>
                <a:latin typeface="Times New Roman"/>
                <a:ea typeface="Times New Roman"/>
                <a:cs typeface="Times New Roman"/>
                <a:sym typeface="Times New Roman"/>
              </a:rPr>
              <a:t>    Inter-reflections are well preserved in recovered pre-filtered environment maps (Table-Top + Truck)</a:t>
            </a:r>
          </a:p>
        </p:txBody>
      </p:sp>
    </p:spTree>
    <p:extLst>
      <p:ext uri="{BB962C8B-B14F-4D97-AF65-F5344CB8AC3E}">
        <p14:creationId xmlns:p14="http://schemas.microsoft.com/office/powerpoint/2010/main" val="2887788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>
                <a:latin typeface="Times New Roman"/>
                <a:ea typeface="Times New Roman"/>
                <a:cs typeface="Times New Roman"/>
                <a:sym typeface="Times New Roman"/>
              </a:rPr>
              <a:t>    Inter-reflections are well preserved in recovered pre-filtered environment maps (Table-Top + Truck)</a:t>
            </a:r>
          </a:p>
        </p:txBody>
      </p:sp>
    </p:spTree>
    <p:extLst>
      <p:ext uri="{BB962C8B-B14F-4D97-AF65-F5344CB8AC3E}">
        <p14:creationId xmlns:p14="http://schemas.microsoft.com/office/powerpoint/2010/main" val="1137495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>
                <a:latin typeface="Times New Roman"/>
                <a:ea typeface="Times New Roman"/>
                <a:cs typeface="Times New Roman"/>
                <a:sym typeface="Times New Roman"/>
              </a:rPr>
              <a:t>    Inter-reflections are well preserved in recovered pre-filtered environment maps (Table-Top + Truck)</a:t>
            </a:r>
          </a:p>
        </p:txBody>
      </p:sp>
    </p:spTree>
    <p:extLst>
      <p:ext uri="{BB962C8B-B14F-4D97-AF65-F5344CB8AC3E}">
        <p14:creationId xmlns:p14="http://schemas.microsoft.com/office/powerpoint/2010/main" val="2352951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>
                <a:latin typeface="Times New Roman"/>
                <a:ea typeface="Times New Roman"/>
                <a:cs typeface="Times New Roman"/>
                <a:sym typeface="Times New Roman"/>
              </a:rPr>
              <a:t>    Inter-reflections are well preserved in recovered pre-filtered environment maps (Table-Top + Truck)</a:t>
            </a:r>
          </a:p>
        </p:txBody>
      </p:sp>
    </p:spTree>
    <p:extLst>
      <p:ext uri="{BB962C8B-B14F-4D97-AF65-F5344CB8AC3E}">
        <p14:creationId xmlns:p14="http://schemas.microsoft.com/office/powerpoint/2010/main" val="2351020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980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195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171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Alongside  with the shading buffers is possible to output additional information (normals, positions, Ids, occlusion maps..) 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Those </a:t>
            </a: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buffers 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are manily used for sebugging</a:t>
            </a:r>
            <a:endParaRPr lang="e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070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The can be used as well to add some effects to the Image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 err="1" smtClean="0"/>
              <a:t>Normals</a:t>
            </a:r>
            <a:r>
              <a:rPr lang="en-GB" baseline="0" dirty="0" smtClean="0"/>
              <a:t> can used add local lighting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 smtClean="0"/>
              <a:t>Depth are used to make depth of field effects</a:t>
            </a:r>
          </a:p>
        </p:txBody>
      </p:sp>
    </p:spTree>
    <p:extLst>
      <p:ext uri="{BB962C8B-B14F-4D97-AF65-F5344CB8AC3E}">
        <p14:creationId xmlns:p14="http://schemas.microsoft.com/office/powerpoint/2010/main" val="107734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dirty="0" smtClean="0"/>
              <a:t>The possible effects are limited</a:t>
            </a:r>
            <a:endParaRPr lang="en-GB" baseline="0" dirty="0" smtClean="0"/>
          </a:p>
          <a:p>
            <a:pPr marL="171450" lvl="0" indent="-1714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baseline="0" dirty="0" smtClean="0"/>
              <a:t>If we modify the geometry buffers (normal or position) we cannot produce a variation on shading</a:t>
            </a:r>
          </a:p>
          <a:p>
            <a:pPr marL="171450" lvl="0" indent="-1714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baseline="0" dirty="0" smtClean="0"/>
              <a:t>The lighting needed for the new normal is missed, as the whole lighting is missed in the rendering pipeline</a:t>
            </a:r>
          </a:p>
          <a:p>
            <a:pPr marL="171450" lvl="0" indent="-1714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baseline="0" dirty="0" smtClean="0"/>
              <a:t>The solution would be to re-render the scene</a:t>
            </a:r>
          </a:p>
        </p:txBody>
      </p:sp>
    </p:spTree>
    <p:extLst>
      <p:ext uri="{BB962C8B-B14F-4D97-AF65-F5344CB8AC3E}">
        <p14:creationId xmlns:p14="http://schemas.microsoft.com/office/powerpoint/2010/main" val="4130801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With our approach we want to provide the possibility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to</a:t>
            </a:r>
            <a:endParaRPr lang="es" sz="24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Modify normals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And obtain a plausible result</a:t>
            </a:r>
            <a:endParaRPr lang="e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Plausible </a:t>
            </a: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results, but not neccesary accurate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Works </a:t>
            </a: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in real time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923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first idea would be to reconstruct llighting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Ramammorthi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describe this problem as ill-posed in the general case, assumptions are neede to recover them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For example Lombardi uses natural statists and low entropy to recover complex statisic BRDFs and degenerated environment lighting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Contrary we follow the approach of our previous work where we manipulate material and lighting from a shaded sphere without decoupling those components</a:t>
            </a:r>
          </a:p>
          <a:p>
            <a:pPr marL="0" lv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do modification of appearance not physically based rendering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6271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Different techniques has been proven useful to obtain a desired image 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appearance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Khan modify material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appearance on HDR images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Ritschel modify reflection from the physical way in a 3D scen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Vergne uses normals and depth to deform reflections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s"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9663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Our approach is to recover a</a:t>
            </a: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 PEM per object/material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We can see the recovered PEM for the body and both maduards</a:t>
            </a:r>
          </a:p>
          <a:p>
            <a:pPr marL="0" lv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" sz="2400" baseline="0" dirty="0" smtClean="0">
                <a:latin typeface="Times New Roman"/>
                <a:ea typeface="Times New Roman"/>
                <a:cs typeface="Times New Roman"/>
                <a:sym typeface="Times New Roman"/>
              </a:rPr>
              <a:t>Naturally the new shading is obtained by a lookup on the recovered PEM</a:t>
            </a:r>
          </a:p>
          <a:p>
            <a:pPr lvl="0">
              <a:spcBef>
                <a:spcPts val="0"/>
              </a:spcBef>
              <a:buNone/>
            </a:pP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There </a:t>
            </a:r>
            <a:r>
              <a:rPr lang="es" sz="2400" dirty="0">
                <a:latin typeface="Times New Roman"/>
                <a:ea typeface="Times New Roman"/>
                <a:cs typeface="Times New Roman"/>
                <a:sym typeface="Times New Roman"/>
              </a:rPr>
              <a:t>is no need to decouple material and </a:t>
            </a:r>
            <a:r>
              <a:rPr lang="e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lighting</a:t>
            </a:r>
            <a:endParaRPr lang="es"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035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8700557" y="5710754"/>
            <a:ext cx="887177" cy="211264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181575" tIns="181575" rIns="181575" bIns="181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181575" tIns="181575" rIns="181575" bIns="181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181575" tIns="181575" rIns="181575" bIns="18157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342515" y="1981600"/>
            <a:ext cx="15603000" cy="3460200"/>
          </a:xfrm>
          <a:prstGeom prst="rect">
            <a:avLst/>
          </a:prstGeom>
        </p:spPr>
        <p:txBody>
          <a:bodyPr lIns="181575" tIns="181575" rIns="181575" bIns="181575" anchor="b" anchorCtr="0"/>
          <a:lstStyle>
            <a:lvl1pPr lvl="0" algn="ctr">
              <a:spcBef>
                <a:spcPts val="0"/>
              </a:spcBef>
              <a:buSzPct val="100000"/>
              <a:defRPr sz="9500"/>
            </a:lvl1pPr>
            <a:lvl2pPr lvl="1" algn="ctr">
              <a:spcBef>
                <a:spcPts val="0"/>
              </a:spcBef>
              <a:buSzPct val="100000"/>
              <a:defRPr sz="9500"/>
            </a:lvl2pPr>
            <a:lvl3pPr lvl="2" algn="ctr">
              <a:spcBef>
                <a:spcPts val="0"/>
              </a:spcBef>
              <a:buSzPct val="100000"/>
              <a:defRPr sz="9500"/>
            </a:lvl3pPr>
            <a:lvl4pPr lvl="3" algn="ctr">
              <a:spcBef>
                <a:spcPts val="0"/>
              </a:spcBef>
              <a:buSzPct val="100000"/>
              <a:defRPr sz="9500"/>
            </a:lvl4pPr>
            <a:lvl5pPr lvl="4" algn="ctr">
              <a:spcBef>
                <a:spcPts val="0"/>
              </a:spcBef>
              <a:buSzPct val="100000"/>
              <a:defRPr sz="9500"/>
            </a:lvl5pPr>
            <a:lvl6pPr lvl="5" algn="ctr">
              <a:spcBef>
                <a:spcPts val="0"/>
              </a:spcBef>
              <a:buSzPct val="100000"/>
              <a:defRPr sz="9500"/>
            </a:lvl6pPr>
            <a:lvl7pPr lvl="6" algn="ctr">
              <a:spcBef>
                <a:spcPts val="0"/>
              </a:spcBef>
              <a:buSzPct val="100000"/>
              <a:defRPr sz="9500"/>
            </a:lvl7pPr>
            <a:lvl8pPr lvl="7" algn="ctr">
              <a:spcBef>
                <a:spcPts val="0"/>
              </a:spcBef>
              <a:buSzPct val="100000"/>
              <a:defRPr sz="9500"/>
            </a:lvl8pPr>
            <a:lvl9pPr lvl="8" algn="ctr">
              <a:spcBef>
                <a:spcPts val="0"/>
              </a:spcBef>
              <a:buSzPct val="100000"/>
              <a:defRPr sz="95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342500" y="6349751"/>
            <a:ext cx="15603000" cy="1585500"/>
          </a:xfrm>
          <a:prstGeom prst="rect">
            <a:avLst/>
          </a:prstGeom>
        </p:spPr>
        <p:txBody>
          <a:bodyPr lIns="181575" tIns="181575" rIns="181575" bIns="18157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2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23400" y="2510550"/>
            <a:ext cx="17041200" cy="3781200"/>
          </a:xfrm>
          <a:prstGeom prst="rect">
            <a:avLst/>
          </a:prstGeom>
        </p:spPr>
        <p:txBody>
          <a:bodyPr lIns="181575" tIns="181575" rIns="181575" bIns="181575" anchor="b" anchorCtr="0"/>
          <a:lstStyle>
            <a:lvl1pPr lvl="0" algn="ctr">
              <a:spcBef>
                <a:spcPts val="0"/>
              </a:spcBef>
              <a:buSzPct val="100000"/>
              <a:defRPr sz="23800"/>
            </a:lvl1pPr>
            <a:lvl2pPr lvl="1" algn="ctr">
              <a:spcBef>
                <a:spcPts val="0"/>
              </a:spcBef>
              <a:buSzPct val="100000"/>
              <a:defRPr sz="23800"/>
            </a:lvl2pPr>
            <a:lvl3pPr lvl="2" algn="ctr">
              <a:spcBef>
                <a:spcPts val="0"/>
              </a:spcBef>
              <a:buSzPct val="100000"/>
              <a:defRPr sz="23800"/>
            </a:lvl3pPr>
            <a:lvl4pPr lvl="3" algn="ctr">
              <a:spcBef>
                <a:spcPts val="0"/>
              </a:spcBef>
              <a:buSzPct val="100000"/>
              <a:defRPr sz="23800"/>
            </a:lvl4pPr>
            <a:lvl5pPr lvl="4" algn="ctr">
              <a:spcBef>
                <a:spcPts val="0"/>
              </a:spcBef>
              <a:buSzPct val="100000"/>
              <a:defRPr sz="23800"/>
            </a:lvl5pPr>
            <a:lvl6pPr lvl="5" algn="ctr">
              <a:spcBef>
                <a:spcPts val="0"/>
              </a:spcBef>
              <a:buSzPct val="100000"/>
              <a:defRPr sz="23800"/>
            </a:lvl6pPr>
            <a:lvl7pPr lvl="6" algn="ctr">
              <a:spcBef>
                <a:spcPts val="0"/>
              </a:spcBef>
              <a:buSzPct val="100000"/>
              <a:defRPr sz="23800"/>
            </a:lvl7pPr>
            <a:lvl8pPr lvl="7" algn="ctr">
              <a:spcBef>
                <a:spcPts val="0"/>
              </a:spcBef>
              <a:buSzPct val="100000"/>
              <a:defRPr sz="23800"/>
            </a:lvl8pPr>
            <a:lvl9pPr lvl="8" algn="ctr">
              <a:spcBef>
                <a:spcPts val="0"/>
              </a:spcBef>
              <a:buSzPct val="100000"/>
              <a:defRPr sz="23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23400" y="6456850"/>
            <a:ext cx="17041200" cy="2601600"/>
          </a:xfrm>
          <a:prstGeom prst="rect">
            <a:avLst/>
          </a:prstGeom>
        </p:spPr>
        <p:txBody>
          <a:bodyPr lIns="181575" tIns="181575" rIns="181575" bIns="18157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342500" y="4282500"/>
            <a:ext cx="15704400" cy="1722000"/>
          </a:xfrm>
          <a:prstGeom prst="rect">
            <a:avLst/>
          </a:prstGeom>
        </p:spPr>
        <p:txBody>
          <a:bodyPr lIns="181575" tIns="181575" rIns="181575" bIns="181575" anchor="ctr" anchorCtr="0"/>
          <a:lstStyle>
            <a:lvl1pPr lvl="0" algn="ctr">
              <a:spcBef>
                <a:spcPts val="0"/>
              </a:spcBef>
              <a:buSzPct val="100000"/>
              <a:defRPr sz="7200"/>
            </a:lvl1pPr>
            <a:lvl2pPr lvl="1" algn="ctr">
              <a:spcBef>
                <a:spcPts val="0"/>
              </a:spcBef>
              <a:buSzPct val="100000"/>
              <a:defRPr sz="7200"/>
            </a:lvl2pPr>
            <a:lvl3pPr lvl="2" algn="ctr">
              <a:spcBef>
                <a:spcPts val="0"/>
              </a:spcBef>
              <a:buSzPct val="100000"/>
              <a:defRPr sz="7200"/>
            </a:lvl3pPr>
            <a:lvl4pPr lvl="3" algn="ctr">
              <a:spcBef>
                <a:spcPts val="0"/>
              </a:spcBef>
              <a:buSzPct val="100000"/>
              <a:defRPr sz="7200"/>
            </a:lvl4pPr>
            <a:lvl5pPr lvl="4" algn="ctr">
              <a:spcBef>
                <a:spcPts val="0"/>
              </a:spcBef>
              <a:buSzPct val="100000"/>
              <a:defRPr sz="7200"/>
            </a:lvl5pPr>
            <a:lvl6pPr lvl="5" algn="ctr">
              <a:spcBef>
                <a:spcPts val="0"/>
              </a:spcBef>
              <a:buSzPct val="100000"/>
              <a:defRPr sz="7200"/>
            </a:lvl6pPr>
            <a:lvl7pPr lvl="6" algn="ctr">
              <a:spcBef>
                <a:spcPts val="0"/>
              </a:spcBef>
              <a:buSzPct val="100000"/>
              <a:defRPr sz="7200"/>
            </a:lvl7pPr>
            <a:lvl8pPr lvl="7" algn="ctr">
              <a:spcBef>
                <a:spcPts val="0"/>
              </a:spcBef>
              <a:buSzPct val="100000"/>
              <a:defRPr sz="7200"/>
            </a:lvl8pPr>
            <a:lvl9pPr lvl="8" algn="ctr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500"/>
          </a:xfrm>
          <a:prstGeom prst="rect">
            <a:avLst/>
          </a:prstGeom>
        </p:spPr>
        <p:txBody>
          <a:bodyPr lIns="181575" tIns="181575" rIns="181575" bIns="18157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500"/>
          </a:xfrm>
          <a:prstGeom prst="rect">
            <a:avLst/>
          </a:prstGeom>
        </p:spPr>
        <p:txBody>
          <a:bodyPr lIns="181575" tIns="181575" rIns="181575" bIns="18157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23400" y="1111199"/>
            <a:ext cx="5616000" cy="1511399"/>
          </a:xfrm>
          <a:prstGeom prst="rect">
            <a:avLst/>
          </a:prstGeom>
        </p:spPr>
        <p:txBody>
          <a:bodyPr lIns="181575" tIns="181575" rIns="181575" bIns="18157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9100"/>
          </a:xfrm>
          <a:prstGeom prst="rect">
            <a:avLst/>
          </a:prstGeom>
        </p:spPr>
        <p:txBody>
          <a:bodyPr lIns="181575" tIns="181575" rIns="181575" bIns="18157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980500" y="1052699"/>
            <a:ext cx="12454200" cy="8181600"/>
          </a:xfrm>
          <a:prstGeom prst="rect">
            <a:avLst/>
          </a:prstGeom>
        </p:spPr>
        <p:txBody>
          <a:bodyPr lIns="181575" tIns="181575" rIns="181575" bIns="18157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9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9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9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9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9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9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9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9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9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9144000" y="0"/>
            <a:ext cx="91443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10059350" y="8991000"/>
            <a:ext cx="936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531000" y="2162800"/>
            <a:ext cx="8090400" cy="3420300"/>
          </a:xfrm>
          <a:prstGeom prst="rect">
            <a:avLst/>
          </a:prstGeom>
        </p:spPr>
        <p:txBody>
          <a:bodyPr lIns="181575" tIns="181575" rIns="181575" bIns="181575" anchor="b" anchorCtr="0"/>
          <a:lstStyle>
            <a:lvl1pPr lvl="0" algn="ctr">
              <a:spcBef>
                <a:spcPts val="0"/>
              </a:spcBef>
              <a:buSzPct val="100000"/>
              <a:defRPr sz="8300"/>
            </a:lvl1pPr>
            <a:lvl2pPr lvl="1" algn="ctr">
              <a:spcBef>
                <a:spcPts val="0"/>
              </a:spcBef>
              <a:buSzPct val="100000"/>
              <a:defRPr sz="8300"/>
            </a:lvl2pPr>
            <a:lvl3pPr lvl="2" algn="ctr">
              <a:spcBef>
                <a:spcPts val="0"/>
              </a:spcBef>
              <a:buSzPct val="100000"/>
              <a:defRPr sz="8300"/>
            </a:lvl3pPr>
            <a:lvl4pPr lvl="3" algn="ctr">
              <a:spcBef>
                <a:spcPts val="0"/>
              </a:spcBef>
              <a:buSzPct val="100000"/>
              <a:defRPr sz="8300"/>
            </a:lvl4pPr>
            <a:lvl5pPr lvl="4" algn="ctr">
              <a:spcBef>
                <a:spcPts val="0"/>
              </a:spcBef>
              <a:buSzPct val="100000"/>
              <a:defRPr sz="8300"/>
            </a:lvl5pPr>
            <a:lvl6pPr lvl="5" algn="ctr">
              <a:spcBef>
                <a:spcPts val="0"/>
              </a:spcBef>
              <a:buSzPct val="100000"/>
              <a:defRPr sz="8300"/>
            </a:lvl6pPr>
            <a:lvl7pPr lvl="6" algn="ctr">
              <a:spcBef>
                <a:spcPts val="0"/>
              </a:spcBef>
              <a:buSzPct val="100000"/>
              <a:defRPr sz="8300"/>
            </a:lvl7pPr>
            <a:lvl8pPr lvl="7" algn="ctr">
              <a:spcBef>
                <a:spcPts val="0"/>
              </a:spcBef>
              <a:buSzPct val="100000"/>
              <a:defRPr sz="8300"/>
            </a:lvl8pPr>
            <a:lvl9pPr lvl="8" algn="ctr">
              <a:spcBef>
                <a:spcPts val="0"/>
              </a:spcBef>
              <a:buSzPct val="100000"/>
              <a:defRPr sz="83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531000" y="5690401"/>
            <a:ext cx="8090400" cy="2690700"/>
          </a:xfrm>
          <a:prstGeom prst="rect">
            <a:avLst/>
          </a:prstGeom>
        </p:spPr>
        <p:txBody>
          <a:bodyPr lIns="181575" tIns="181575" rIns="181575" bIns="18157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500"/>
          </a:xfrm>
          <a:prstGeom prst="rect">
            <a:avLst/>
          </a:prstGeom>
        </p:spPr>
        <p:txBody>
          <a:bodyPr lIns="181575" tIns="181575" rIns="181575" bIns="18157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lIns="181575" tIns="181575" rIns="181575" bIns="18157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lIns="181575" tIns="181575" rIns="181575" bIns="18157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  <a:noFill/>
          <a:ln>
            <a:noFill/>
          </a:ln>
        </p:spPr>
        <p:txBody>
          <a:bodyPr lIns="181575" tIns="181575" rIns="181575" bIns="18157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defRPr sz="3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defRPr sz="2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6980500" y="9362018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lIns="181575" tIns="181575" rIns="181575" bIns="18157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2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s" sz="2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1.png"/><Relationship Id="rId4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6.png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06.png"/><Relationship Id="rId7" Type="http://schemas.openxmlformats.org/officeDocument/2006/relationships/image" Target="../media/image105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120.png"/><Relationship Id="rId5" Type="http://schemas.openxmlformats.org/officeDocument/2006/relationships/image" Target="../media/image115.png"/><Relationship Id="rId10" Type="http://schemas.openxmlformats.org/officeDocument/2006/relationships/image" Target="../media/image119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2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6.mp4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1342515" y="1981600"/>
            <a:ext cx="15603000" cy="3460200"/>
          </a:xfrm>
          <a:prstGeom prst="rect">
            <a:avLst/>
          </a:prstGeom>
        </p:spPr>
        <p:txBody>
          <a:bodyPr lIns="181575" tIns="181575" rIns="181575" bIns="181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Local Shape Editing at the Compositing Stage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1933050" y="6829486"/>
            <a:ext cx="15603000" cy="1585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Carlos J. Zubiaga, </a:t>
            </a:r>
            <a:r>
              <a:rPr lang="es" dirty="0" smtClean="0"/>
              <a:t>Ga</a:t>
            </a:r>
            <a:r>
              <a:rPr lang="es-ES" dirty="0"/>
              <a:t>ë</a:t>
            </a:r>
            <a:r>
              <a:rPr lang="es" dirty="0" smtClean="0"/>
              <a:t>l </a:t>
            </a:r>
            <a:r>
              <a:rPr lang="es" dirty="0"/>
              <a:t>Guennebaud, Romain Vergne, Pascal Barla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1" y="8918884"/>
            <a:ext cx="428625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3979"/>
            <a:ext cx="4928626" cy="1776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/>
              <a:t>Frequency-depedent Reconstruction Approach</a:t>
            </a:r>
            <a:endParaRPr lang="es" dirty="0"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17" y="3647425"/>
            <a:ext cx="7315200" cy="5486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062582" y="3197837"/>
            <a:ext cx="3160722" cy="2929285"/>
            <a:chOff x="8062582" y="3197837"/>
            <a:chExt cx="3160722" cy="2929285"/>
          </a:xfrm>
        </p:grpSpPr>
        <p:sp>
          <p:nvSpPr>
            <p:cNvPr id="29" name="Rectangle 28"/>
            <p:cNvSpPr/>
            <p:nvPr/>
          </p:nvSpPr>
          <p:spPr>
            <a:xfrm>
              <a:off x="8062582" y="3197837"/>
              <a:ext cx="159851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" sz="36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Diffuse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558" y="3838313"/>
              <a:ext cx="3051746" cy="228880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9161318" y="3667118"/>
            <a:ext cx="3431680" cy="2461516"/>
            <a:chOff x="9161318" y="3667118"/>
            <a:chExt cx="3431680" cy="246151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0731" y="3667118"/>
              <a:ext cx="1017121" cy="101712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5877" y="4404475"/>
              <a:ext cx="1017121" cy="101712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6405" y="5111513"/>
              <a:ext cx="1017121" cy="1017121"/>
            </a:xfrm>
            <a:prstGeom prst="rect">
              <a:avLst/>
            </a:prstGeom>
          </p:spPr>
        </p:pic>
        <p:sp>
          <p:nvSpPr>
            <p:cNvPr id="36" name="Bent Arrow 35"/>
            <p:cNvSpPr/>
            <p:nvPr/>
          </p:nvSpPr>
          <p:spPr>
            <a:xfrm>
              <a:off x="9905183" y="3998396"/>
              <a:ext cx="988459" cy="367627"/>
            </a:xfrm>
            <a:prstGeom prst="bentArrow">
              <a:avLst>
                <a:gd name="adj1" fmla="val 18016"/>
                <a:gd name="adj2" fmla="val 24316"/>
                <a:gd name="adj3" fmla="val 27443"/>
                <a:gd name="adj4" fmla="val 86057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Bent Arrow 36"/>
            <p:cNvSpPr/>
            <p:nvPr/>
          </p:nvSpPr>
          <p:spPr>
            <a:xfrm flipV="1">
              <a:off x="9161318" y="5755388"/>
              <a:ext cx="1796916" cy="281082"/>
            </a:xfrm>
            <a:prstGeom prst="bentArrow">
              <a:avLst>
                <a:gd name="adj1" fmla="val 25000"/>
                <a:gd name="adj2" fmla="val 32233"/>
                <a:gd name="adj3" fmla="val 34265"/>
                <a:gd name="adj4" fmla="val 875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Bent Arrow 37"/>
            <p:cNvSpPr/>
            <p:nvPr/>
          </p:nvSpPr>
          <p:spPr>
            <a:xfrm>
              <a:off x="10485067" y="4679136"/>
              <a:ext cx="1090810" cy="193955"/>
            </a:xfrm>
            <a:prstGeom prst="bentArrow">
              <a:avLst>
                <a:gd name="adj1" fmla="val 33686"/>
                <a:gd name="adj2" fmla="val 46314"/>
                <a:gd name="adj3" fmla="val 50000"/>
                <a:gd name="adj4" fmla="val 86057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137950" y="6167643"/>
            <a:ext cx="3153362" cy="2899275"/>
            <a:chOff x="8137950" y="6167643"/>
            <a:chExt cx="3153362" cy="2899275"/>
          </a:xfrm>
        </p:grpSpPr>
        <p:sp>
          <p:nvSpPr>
            <p:cNvPr id="40" name="Rectangle 39"/>
            <p:cNvSpPr/>
            <p:nvPr/>
          </p:nvSpPr>
          <p:spPr>
            <a:xfrm>
              <a:off x="8137950" y="6167643"/>
              <a:ext cx="234711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" sz="36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Reflections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566" y="6778109"/>
              <a:ext cx="3051746" cy="228880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229326" y="6606914"/>
            <a:ext cx="3431680" cy="2461516"/>
            <a:chOff x="9229326" y="6606914"/>
            <a:chExt cx="3431680" cy="246151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8739" y="6606914"/>
              <a:ext cx="1017121" cy="101712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3885" y="7344271"/>
              <a:ext cx="1017121" cy="1017121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4413" y="8051309"/>
              <a:ext cx="1017121" cy="1017121"/>
            </a:xfrm>
            <a:prstGeom prst="rect">
              <a:avLst/>
            </a:prstGeom>
          </p:spPr>
        </p:pic>
        <p:sp>
          <p:nvSpPr>
            <p:cNvPr id="47" name="Bent Arrow 46"/>
            <p:cNvSpPr/>
            <p:nvPr/>
          </p:nvSpPr>
          <p:spPr>
            <a:xfrm>
              <a:off x="9973191" y="6938192"/>
              <a:ext cx="988459" cy="367627"/>
            </a:xfrm>
            <a:prstGeom prst="bentArrow">
              <a:avLst>
                <a:gd name="adj1" fmla="val 18016"/>
                <a:gd name="adj2" fmla="val 24316"/>
                <a:gd name="adj3" fmla="val 27443"/>
                <a:gd name="adj4" fmla="val 86057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Bent Arrow 47"/>
            <p:cNvSpPr/>
            <p:nvPr/>
          </p:nvSpPr>
          <p:spPr>
            <a:xfrm flipV="1">
              <a:off x="9229326" y="8695184"/>
              <a:ext cx="1796916" cy="281082"/>
            </a:xfrm>
            <a:prstGeom prst="bentArrow">
              <a:avLst>
                <a:gd name="adj1" fmla="val 25000"/>
                <a:gd name="adj2" fmla="val 32233"/>
                <a:gd name="adj3" fmla="val 34265"/>
                <a:gd name="adj4" fmla="val 87500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ent Arrow 48"/>
            <p:cNvSpPr/>
            <p:nvPr/>
          </p:nvSpPr>
          <p:spPr>
            <a:xfrm>
              <a:off x="10553075" y="7618932"/>
              <a:ext cx="1090810" cy="193955"/>
            </a:xfrm>
            <a:prstGeom prst="bentArrow">
              <a:avLst>
                <a:gd name="adj1" fmla="val 33686"/>
                <a:gd name="adj2" fmla="val 46314"/>
                <a:gd name="adj3" fmla="val 50000"/>
                <a:gd name="adj4" fmla="val 86057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2593066" y="4312870"/>
            <a:ext cx="4838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Low-Frequency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Spherical Harmonics</a:t>
            </a:r>
            <a:endParaRPr lang="es" sz="3200" dirty="0" smtClean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2661006" y="7322348"/>
            <a:ext cx="39276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High-Frequency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" sz="36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Detailed PEM</a:t>
            </a:r>
            <a:endParaRPr lang="es" sz="3200" dirty="0" smtClean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1" y="2932299"/>
            <a:ext cx="3657143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  <a:ln>
            <a:noFill/>
          </a:ln>
        </p:spPr>
        <p:txBody>
          <a:bodyPr lIns="181575" tIns="181575" rIns="181575" bIns="181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 </a:t>
            </a:r>
            <a:endParaRPr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Diffuse </a:t>
            </a:r>
            <a:r>
              <a:rPr lang="es" dirty="0" smtClean="0"/>
              <a:t>Reconstruction (Low frequency)</a:t>
            </a:r>
            <a:endParaRPr lang="es" dirty="0"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540" y="4360778"/>
            <a:ext cx="2751772" cy="2734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00" y="4733682"/>
            <a:ext cx="3146107" cy="198881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616807" y="2314437"/>
            <a:ext cx="2945488" cy="11063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tx1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Diffuse </a:t>
            </a: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Shading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566" y="6298094"/>
            <a:ext cx="2295372" cy="2304000"/>
          </a:xfrm>
          <a:prstGeom prst="rect">
            <a:avLst/>
          </a:prstGeom>
        </p:spPr>
      </p:pic>
      <p:sp>
        <p:nvSpPr>
          <p:cNvPr id="183" name="Shape 183"/>
          <p:cNvSpPr txBox="1"/>
          <p:nvPr/>
        </p:nvSpPr>
        <p:spPr>
          <a:xfrm>
            <a:off x="4548476" y="7095405"/>
            <a:ext cx="26439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Gauss Map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64" y="6423226"/>
            <a:ext cx="3132155" cy="19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152" y="6443606"/>
            <a:ext cx="3140689" cy="1980000"/>
          </a:xfrm>
          <a:prstGeom prst="rect">
            <a:avLst/>
          </a:prstGeom>
        </p:spPr>
      </p:pic>
      <p:sp>
        <p:nvSpPr>
          <p:cNvPr id="184" name="Shape 184"/>
          <p:cNvSpPr txBox="1"/>
          <p:nvPr/>
        </p:nvSpPr>
        <p:spPr>
          <a:xfrm>
            <a:off x="8112398" y="7493220"/>
            <a:ext cx="3231048" cy="96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Diffuse </a:t>
            </a:r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PEM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1079832" y="6954152"/>
            <a:ext cx="2658218" cy="895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Diffuse reconstructed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4637471" y="7200897"/>
            <a:ext cx="1862051" cy="4024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Residuals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08457" y="6555862"/>
            <a:ext cx="413568" cy="4135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hape 183"/>
          <p:cNvSpPr txBox="1"/>
          <p:nvPr/>
        </p:nvSpPr>
        <p:spPr>
          <a:xfrm>
            <a:off x="4150318" y="2533445"/>
            <a:ext cx="3817704" cy="694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tx1"/>
                </a:solidFill>
                <a:latin typeface="Average"/>
                <a:ea typeface="Average"/>
                <a:cs typeface="Average"/>
                <a:sym typeface="Average"/>
              </a:rPr>
              <a:t>Reconstruction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Spherical Harmonics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3776100" y="5436302"/>
            <a:ext cx="650126" cy="583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00455" y="4973195"/>
            <a:ext cx="14382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Fitting </a:t>
            </a:r>
            <a:endParaRPr lang="en-US" sz="32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730352" y="3487019"/>
            <a:ext cx="1587532" cy="2241072"/>
            <a:chOff x="4279528" y="3591754"/>
            <a:chExt cx="1587532" cy="2241072"/>
          </a:xfrm>
        </p:grpSpPr>
        <p:cxnSp>
          <p:nvCxnSpPr>
            <p:cNvPr id="5" name="Straight Connector 4"/>
            <p:cNvCxnSpPr/>
            <p:nvPr/>
          </p:nvCxnSpPr>
          <p:spPr>
            <a:xfrm flipH="1" flipV="1">
              <a:off x="4279528" y="5168766"/>
              <a:ext cx="1106493" cy="293195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5797130" y="5160521"/>
              <a:ext cx="69930" cy="272155"/>
            </a:xfrm>
            <a:prstGeom prst="line">
              <a:avLst/>
            </a:prstGeom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9" name="Shape 17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91700" y="3591754"/>
              <a:ext cx="1568767" cy="1568767"/>
            </a:xfrm>
            <a:prstGeom prst="rect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</a:ln>
          </p:spPr>
        </p:pic>
        <p:sp>
          <p:nvSpPr>
            <p:cNvPr id="24" name="Rectangle 23"/>
            <p:cNvSpPr/>
            <p:nvPr/>
          </p:nvSpPr>
          <p:spPr>
            <a:xfrm>
              <a:off x="5386021" y="5435260"/>
              <a:ext cx="397566" cy="3975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ight Arrow 42"/>
          <p:cNvSpPr/>
          <p:nvPr/>
        </p:nvSpPr>
        <p:spPr>
          <a:xfrm>
            <a:off x="7328511" y="5436302"/>
            <a:ext cx="1202480" cy="583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235304" y="3978770"/>
            <a:ext cx="44021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Quadratic Programming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0699373" y="8547638"/>
            <a:ext cx="3474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</a:t>
            </a:r>
            <a:r>
              <a:rPr lang="en-US" sz="3200" dirty="0" err="1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ean</a:t>
            </a:r>
            <a:r>
              <a:rPr lang="en-U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Least Square</a:t>
            </a:r>
            <a:endParaRPr lang="es" sz="3200" dirty="0" smtClean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63" y="4767894"/>
            <a:ext cx="3132157" cy="198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8150" y="4769558"/>
            <a:ext cx="3140692" cy="19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92" y="4562432"/>
            <a:ext cx="2295371" cy="23040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969922" y="2753128"/>
            <a:ext cx="862269" cy="5936139"/>
            <a:chOff x="16969922" y="2753128"/>
            <a:chExt cx="862269" cy="593613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73017" y="3155577"/>
              <a:ext cx="203218" cy="5131245"/>
            </a:xfrm>
            <a:prstGeom prst="rect">
              <a:avLst/>
            </a:prstGeom>
          </p:spPr>
        </p:pic>
        <p:sp>
          <p:nvSpPr>
            <p:cNvPr id="40" name="Shape 186"/>
            <p:cNvSpPr txBox="1"/>
            <p:nvPr/>
          </p:nvSpPr>
          <p:spPr>
            <a:xfrm>
              <a:off x="16969923" y="2753128"/>
              <a:ext cx="609405" cy="40244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+1</a:t>
              </a:r>
            </a:p>
          </p:txBody>
        </p:sp>
        <p:sp>
          <p:nvSpPr>
            <p:cNvPr id="41" name="Shape 186"/>
            <p:cNvSpPr txBox="1"/>
            <p:nvPr/>
          </p:nvSpPr>
          <p:spPr>
            <a:xfrm>
              <a:off x="17222786" y="5519975"/>
              <a:ext cx="609405" cy="40244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0</a:t>
              </a:r>
            </a:p>
          </p:txBody>
        </p:sp>
        <p:sp>
          <p:nvSpPr>
            <p:cNvPr id="42" name="Shape 186"/>
            <p:cNvSpPr txBox="1"/>
            <p:nvPr/>
          </p:nvSpPr>
          <p:spPr>
            <a:xfrm>
              <a:off x="16969922" y="8286820"/>
              <a:ext cx="609405" cy="40244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-</a:t>
              </a:r>
              <a:r>
                <a:rPr lang="es" sz="32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1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8607603" y="7150648"/>
            <a:ext cx="85779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Residuals corresponds to darkening by occlusion</a:t>
            </a:r>
          </a:p>
          <a:p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Residuals can be reintroduced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45679E-6 L -0.00261 -0.1526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763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7222E-6 -1.23457E-6 L -0.00321 -0.13812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" y="-691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-4.32099E-6 L -0.0026 -0.21975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4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23457E-6 L -2.22222E-6 -0.15988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4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00148 -0.1446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723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23457E-6 L 8.47222E-5 -0.15972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45679E-6 L 0.00339 -0.14013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" y="-7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184" grpId="1"/>
      <p:bldP spid="185" grpId="0"/>
      <p:bldP spid="185" grpId="1"/>
      <p:bldP spid="186" grpId="0"/>
      <p:bldP spid="186" grpId="1"/>
      <p:bldP spid="36" grpId="0"/>
      <p:bldP spid="21" grpId="0" animBg="1"/>
      <p:bldP spid="22" grpId="0"/>
      <p:bldP spid="43" grpId="0" animBg="1"/>
      <p:bldP spid="52" grpId="0"/>
      <p:bldP spid="52" grpId="1"/>
      <p:bldP spid="53" grpId="0"/>
      <p:bldP spid="53" grpId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Reflection </a:t>
            </a:r>
            <a:r>
              <a:rPr lang="es" dirty="0" smtClean="0"/>
              <a:t>Reconstruction (High Frequency)</a:t>
            </a:r>
            <a:endParaRPr lang="es" dirty="0"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5793" y="2433689"/>
            <a:ext cx="6892289" cy="657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5793" y="2433678"/>
            <a:ext cx="6892289" cy="657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5793" y="2433689"/>
            <a:ext cx="6892289" cy="657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5793" y="2433689"/>
            <a:ext cx="6892289" cy="657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25793" y="2433689"/>
            <a:ext cx="6892289" cy="657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4471" y="2433678"/>
            <a:ext cx="6575107" cy="657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4471" y="2433678"/>
            <a:ext cx="6575107" cy="6575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174"/>
          <p:cNvSpPr txBox="1">
            <a:spLocks/>
          </p:cNvSpPr>
          <p:nvPr/>
        </p:nvSpPr>
        <p:spPr>
          <a:xfrm>
            <a:off x="775800" y="2469601"/>
            <a:ext cx="17041200" cy="68325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181575" tIns="181575" rIns="181575" bIns="181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36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/>
            <a:r>
              <a:rPr lang="es" dirty="0"/>
              <a:t>Reflection Reconstruction (High Frequency)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 </a:t>
            </a:r>
            <a:endParaRPr dirty="0"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502" y="2712098"/>
            <a:ext cx="3330000" cy="33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020" y="6207071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3246" y="6220087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10708" y="2436200"/>
            <a:ext cx="3330000" cy="33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61112" y="5953353"/>
            <a:ext cx="3330000" cy="333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1037104" y="8199236"/>
            <a:ext cx="3995848" cy="949169"/>
            <a:chOff x="1215047" y="5200766"/>
            <a:chExt cx="3995848" cy="949169"/>
          </a:xfrm>
        </p:grpSpPr>
        <p:sp>
          <p:nvSpPr>
            <p:cNvPr id="215" name="Shape 215"/>
            <p:cNvSpPr txBox="1"/>
            <p:nvPr/>
          </p:nvSpPr>
          <p:spPr>
            <a:xfrm>
              <a:off x="1604040" y="5567368"/>
              <a:ext cx="3370500" cy="58256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Paraboloid Map</a:t>
              </a:r>
            </a:p>
          </p:txBody>
        </p:sp>
        <p:sp>
          <p:nvSpPr>
            <p:cNvPr id="216" name="Shape 216"/>
            <p:cNvSpPr txBox="1"/>
            <p:nvPr/>
          </p:nvSpPr>
          <p:spPr>
            <a:xfrm>
              <a:off x="1215047" y="5200766"/>
              <a:ext cx="12858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Front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3961177" y="5201436"/>
              <a:ext cx="1249718" cy="479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Back</a:t>
              </a:r>
            </a:p>
          </p:txBody>
        </p:sp>
      </p:grpSp>
      <p:sp>
        <p:nvSpPr>
          <p:cNvPr id="218" name="Shape 218"/>
          <p:cNvSpPr txBox="1"/>
          <p:nvPr/>
        </p:nvSpPr>
        <p:spPr>
          <a:xfrm>
            <a:off x="7017741" y="2745426"/>
            <a:ext cx="2519700" cy="5694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Hole Filling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8161232" y="8280117"/>
            <a:ext cx="2265900" cy="5249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Regularize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532" y="6058185"/>
            <a:ext cx="3240000" cy="324000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3705895" y="4085674"/>
            <a:ext cx="5238776" cy="3475512"/>
            <a:chOff x="3705895" y="4085674"/>
            <a:chExt cx="5238776" cy="3475512"/>
          </a:xfrm>
        </p:grpSpPr>
        <p:sp>
          <p:nvSpPr>
            <p:cNvPr id="20" name="Rectangle 19"/>
            <p:cNvSpPr/>
            <p:nvPr/>
          </p:nvSpPr>
          <p:spPr>
            <a:xfrm>
              <a:off x="3705895" y="6858988"/>
              <a:ext cx="702198" cy="702198"/>
            </a:xfrm>
            <a:prstGeom prst="rect">
              <a:avLst/>
            </a:prstGeom>
            <a:noFill/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4434003" y="4085674"/>
              <a:ext cx="1248735" cy="2741799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14129" y="7273042"/>
              <a:ext cx="1248488" cy="82043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671" y="4105282"/>
              <a:ext cx="3240000" cy="3240000"/>
            </a:xfrm>
            <a:prstGeom prst="rect">
              <a:avLst/>
            </a:prstGeom>
            <a:ln w="38100">
              <a:solidFill>
                <a:srgbClr val="000000"/>
              </a:solidFill>
            </a:ln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441" y="2481200"/>
            <a:ext cx="3240000" cy="3240000"/>
          </a:xfrm>
          <a:prstGeom prst="rect">
            <a:avLst/>
          </a:prstGeom>
        </p:spPr>
      </p:pic>
      <p:sp>
        <p:nvSpPr>
          <p:cNvPr id="42" name="Bent Arrow 41"/>
          <p:cNvSpPr/>
          <p:nvPr/>
        </p:nvSpPr>
        <p:spPr>
          <a:xfrm>
            <a:off x="7324671" y="3314908"/>
            <a:ext cx="2212770" cy="770766"/>
          </a:xfrm>
          <a:prstGeom prst="bent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Bent Arrow 63"/>
          <p:cNvSpPr/>
          <p:nvPr/>
        </p:nvSpPr>
        <p:spPr>
          <a:xfrm flipV="1">
            <a:off x="9642317" y="5732798"/>
            <a:ext cx="937215" cy="2547318"/>
          </a:xfrm>
          <a:prstGeom prst="bentArrow">
            <a:avLst>
              <a:gd name="adj1" fmla="val 20354"/>
              <a:gd name="adj2" fmla="val 20354"/>
              <a:gd name="adj3" fmla="val 25000"/>
              <a:gd name="adj4" fmla="val 4375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Shape 218"/>
          <p:cNvSpPr txBox="1"/>
          <p:nvPr/>
        </p:nvSpPr>
        <p:spPr>
          <a:xfrm>
            <a:off x="241417" y="2546922"/>
            <a:ext cx="2519700" cy="5694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 lang="es" sz="36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9" grpId="0"/>
      <p:bldP spid="42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/>
              <a:t>Recontruction Validation</a:t>
            </a:r>
            <a:endParaRPr lang="es" dirty="0"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72" y="2662757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799" y="3774128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197" y="2664645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6548" y="2641888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49946" y="3885607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25346" y="2548141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39946" y="2332942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179" y="6014400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64799" y="5275086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47035" y="6014400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54799" y="7044039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260886" y="6014400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349946" y="5368804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4725346" y="6014400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439946" y="7028111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54799" y="2357828"/>
            <a:ext cx="1980000" cy="19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>
            <a:endCxn id="246" idx="2"/>
          </p:cNvCxnSpPr>
          <p:nvPr/>
        </p:nvCxnSpPr>
        <p:spPr>
          <a:xfrm>
            <a:off x="9136680" y="2290369"/>
            <a:ext cx="7200" cy="6847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3" name="Shape 243"/>
          <p:cNvSpPr txBox="1"/>
          <p:nvPr/>
        </p:nvSpPr>
        <p:spPr>
          <a:xfrm>
            <a:off x="558733" y="2294741"/>
            <a:ext cx="1442248" cy="418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Diffuse</a:t>
            </a:r>
          </a:p>
        </p:txBody>
      </p:sp>
      <p:sp>
        <p:nvSpPr>
          <p:cNvPr id="24" name="Shape 243"/>
          <p:cNvSpPr txBox="1"/>
          <p:nvPr/>
        </p:nvSpPr>
        <p:spPr>
          <a:xfrm>
            <a:off x="14084501" y="2325762"/>
            <a:ext cx="1413788" cy="44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Diff ×5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" name="Shape 243"/>
          <p:cNvSpPr txBox="1"/>
          <p:nvPr/>
        </p:nvSpPr>
        <p:spPr>
          <a:xfrm>
            <a:off x="12722975" y="5504456"/>
            <a:ext cx="1413942" cy="4112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Render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" name="Bent Arrow 3"/>
          <p:cNvSpPr/>
          <p:nvPr/>
        </p:nvSpPr>
        <p:spPr>
          <a:xfrm rot="10800000" flipH="1">
            <a:off x="11699463" y="5035276"/>
            <a:ext cx="1216304" cy="465660"/>
          </a:xfrm>
          <a:prstGeom prst="bent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Shape 243"/>
          <p:cNvSpPr txBox="1"/>
          <p:nvPr/>
        </p:nvSpPr>
        <p:spPr>
          <a:xfrm>
            <a:off x="15060446" y="5548663"/>
            <a:ext cx="2209800" cy="322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Recontructed 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" name="Shape 243"/>
          <p:cNvSpPr txBox="1"/>
          <p:nvPr/>
        </p:nvSpPr>
        <p:spPr>
          <a:xfrm>
            <a:off x="10183275" y="5488910"/>
            <a:ext cx="1035222" cy="4423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" name="Shape 243"/>
          <p:cNvSpPr txBox="1"/>
          <p:nvPr/>
        </p:nvSpPr>
        <p:spPr>
          <a:xfrm>
            <a:off x="14084501" y="8635991"/>
            <a:ext cx="1264282" cy="44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Diff ×5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" name="Shape 243"/>
          <p:cNvSpPr txBox="1"/>
          <p:nvPr/>
        </p:nvSpPr>
        <p:spPr>
          <a:xfrm>
            <a:off x="5360583" y="2290369"/>
            <a:ext cx="1742478" cy="44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Diff ×100</a:t>
            </a:r>
          </a:p>
        </p:txBody>
      </p:sp>
      <p:sp>
        <p:nvSpPr>
          <p:cNvPr id="36" name="Shape 243"/>
          <p:cNvSpPr txBox="1"/>
          <p:nvPr/>
        </p:nvSpPr>
        <p:spPr>
          <a:xfrm>
            <a:off x="5452861" y="8698139"/>
            <a:ext cx="1475078" cy="44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Diff ×10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9" name="Shape 243"/>
          <p:cNvSpPr txBox="1"/>
          <p:nvPr/>
        </p:nvSpPr>
        <p:spPr>
          <a:xfrm>
            <a:off x="8960532" y="2286811"/>
            <a:ext cx="2386308" cy="418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Reflections</a:t>
            </a:r>
            <a:endParaRPr lang="es" sz="32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" name="Bent Arrow 39"/>
          <p:cNvSpPr/>
          <p:nvPr/>
        </p:nvSpPr>
        <p:spPr>
          <a:xfrm rot="5400000" flipH="1">
            <a:off x="14439134" y="4616396"/>
            <a:ext cx="476539" cy="1183249"/>
          </a:xfrm>
          <a:prstGeom prst="bentArrow">
            <a:avLst>
              <a:gd name="adj1" fmla="val 26784"/>
              <a:gd name="adj2" fmla="val 25000"/>
              <a:gd name="adj3" fmla="val 25000"/>
              <a:gd name="adj4" fmla="val 4375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Shape 243"/>
          <p:cNvSpPr txBox="1"/>
          <p:nvPr/>
        </p:nvSpPr>
        <p:spPr>
          <a:xfrm>
            <a:off x="4137828" y="5504456"/>
            <a:ext cx="1413942" cy="4112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Render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" name="Shape 243"/>
          <p:cNvSpPr txBox="1"/>
          <p:nvPr/>
        </p:nvSpPr>
        <p:spPr>
          <a:xfrm>
            <a:off x="6525500" y="5548663"/>
            <a:ext cx="2209800" cy="3228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Recontructed 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5" name="Shape 243"/>
          <p:cNvSpPr txBox="1"/>
          <p:nvPr/>
        </p:nvSpPr>
        <p:spPr>
          <a:xfrm>
            <a:off x="1599568" y="5488910"/>
            <a:ext cx="1035222" cy="4423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6" name="Bent Arrow 45"/>
          <p:cNvSpPr/>
          <p:nvPr/>
        </p:nvSpPr>
        <p:spPr>
          <a:xfrm rot="10800000" flipH="1" flipV="1">
            <a:off x="11699463" y="6035352"/>
            <a:ext cx="1406937" cy="464828"/>
          </a:xfrm>
          <a:prstGeom prst="bent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Bent Arrow 46"/>
          <p:cNvSpPr/>
          <p:nvPr/>
        </p:nvSpPr>
        <p:spPr>
          <a:xfrm rot="16200000" flipH="1" flipV="1">
            <a:off x="14310677" y="5588413"/>
            <a:ext cx="494304" cy="1422400"/>
          </a:xfrm>
          <a:prstGeom prst="bentArrow">
            <a:avLst>
              <a:gd name="adj1" fmla="val 26784"/>
              <a:gd name="adj2" fmla="val 25000"/>
              <a:gd name="adj3" fmla="val 25000"/>
              <a:gd name="adj4" fmla="val 4375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ent Arrow 47"/>
          <p:cNvSpPr/>
          <p:nvPr/>
        </p:nvSpPr>
        <p:spPr>
          <a:xfrm rot="10800000" flipH="1">
            <a:off x="3214299" y="4952029"/>
            <a:ext cx="1172350" cy="465660"/>
          </a:xfrm>
          <a:prstGeom prst="bent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Bent Arrow 48"/>
          <p:cNvSpPr/>
          <p:nvPr/>
        </p:nvSpPr>
        <p:spPr>
          <a:xfrm rot="5400000" flipH="1">
            <a:off x="5755638" y="4523292"/>
            <a:ext cx="444695" cy="1234808"/>
          </a:xfrm>
          <a:prstGeom prst="bentArrow">
            <a:avLst>
              <a:gd name="adj1" fmla="val 26784"/>
              <a:gd name="adj2" fmla="val 25000"/>
              <a:gd name="adj3" fmla="val 25000"/>
              <a:gd name="adj4" fmla="val 4375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10800000" flipH="1" flipV="1">
            <a:off x="3035746" y="5951273"/>
            <a:ext cx="1450886" cy="465660"/>
          </a:xfrm>
          <a:prstGeom prst="bentArrow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 rot="16200000" flipH="1" flipV="1">
            <a:off x="5793883" y="5515409"/>
            <a:ext cx="514808" cy="1381409"/>
          </a:xfrm>
          <a:prstGeom prst="bentArrow">
            <a:avLst>
              <a:gd name="adj1" fmla="val 26784"/>
              <a:gd name="adj2" fmla="val 25000"/>
              <a:gd name="adj3" fmla="val 25000"/>
              <a:gd name="adj4" fmla="val 4375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4" grpId="0" animBg="1"/>
      <p:bldP spid="32" grpId="0"/>
      <p:bldP spid="33" grpId="0"/>
      <p:bldP spid="34" grpId="0"/>
      <p:bldP spid="35" grpId="0"/>
      <p:bldP spid="36" grpId="0"/>
      <p:bldP spid="39" grpId="0"/>
      <p:bldP spid="40" grpId="0" animBg="1"/>
      <p:bldP spid="43" grpId="0"/>
      <p:bldP spid="44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/>
              <a:t>Reconstruction Validation</a:t>
            </a:r>
            <a:endParaRPr lang="es" dirty="0"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713" y="3260965"/>
            <a:ext cx="2413367" cy="241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0713" y="6190600"/>
            <a:ext cx="2413367" cy="241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021" y="3072927"/>
            <a:ext cx="3172395" cy="317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4292" y="3126381"/>
            <a:ext cx="2659504" cy="26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14292" y="6099743"/>
            <a:ext cx="2659504" cy="26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021" y="6014022"/>
            <a:ext cx="3172395" cy="317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06798" y="2434359"/>
            <a:ext cx="32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06798" y="5808223"/>
            <a:ext cx="32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0282" y="2434359"/>
            <a:ext cx="32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40282" y="5808223"/>
            <a:ext cx="32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84151" y="2434359"/>
            <a:ext cx="32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84151" y="5808223"/>
            <a:ext cx="32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918332" y="8394015"/>
            <a:ext cx="1679772" cy="5315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Normals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935339" y="5430337"/>
            <a:ext cx="1645758" cy="539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Shading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015586" y="2293792"/>
            <a:ext cx="2481000" cy="7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Diffuse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5015586" y="8448931"/>
            <a:ext cx="2481000" cy="7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Reflection</a:t>
            </a:r>
          </a:p>
        </p:txBody>
      </p:sp>
      <p:sp>
        <p:nvSpPr>
          <p:cNvPr id="20" name="Shape 292"/>
          <p:cNvSpPr txBox="1"/>
          <p:nvPr/>
        </p:nvSpPr>
        <p:spPr>
          <a:xfrm>
            <a:off x="680024" y="2307770"/>
            <a:ext cx="2156389" cy="106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Perspective Sphere</a:t>
            </a:r>
            <a:endParaRPr lang="es" sz="32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" name="Shape 292"/>
          <p:cNvSpPr txBox="1"/>
          <p:nvPr/>
        </p:nvSpPr>
        <p:spPr>
          <a:xfrm>
            <a:off x="9956439" y="2873105"/>
            <a:ext cx="1141914" cy="382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Head</a:t>
            </a:r>
            <a:endParaRPr lang="es" sz="32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" name="Shape 291"/>
          <p:cNvSpPr txBox="1"/>
          <p:nvPr/>
        </p:nvSpPr>
        <p:spPr>
          <a:xfrm>
            <a:off x="9687510" y="8394015"/>
            <a:ext cx="1679772" cy="5315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Normals</a:t>
            </a:r>
          </a:p>
        </p:txBody>
      </p:sp>
      <p:sp>
        <p:nvSpPr>
          <p:cNvPr id="24" name="Shape 292"/>
          <p:cNvSpPr txBox="1"/>
          <p:nvPr/>
        </p:nvSpPr>
        <p:spPr>
          <a:xfrm>
            <a:off x="9704517" y="5430337"/>
            <a:ext cx="1645758" cy="539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Shading</a:t>
            </a:r>
          </a:p>
        </p:txBody>
      </p:sp>
      <p:sp>
        <p:nvSpPr>
          <p:cNvPr id="25" name="Shape 292"/>
          <p:cNvSpPr txBox="1"/>
          <p:nvPr/>
        </p:nvSpPr>
        <p:spPr>
          <a:xfrm>
            <a:off x="10025443" y="2873105"/>
            <a:ext cx="1437202" cy="3822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Vase</a:t>
            </a:r>
            <a:endParaRPr lang="es" sz="32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" name="Shape 291"/>
          <p:cNvSpPr txBox="1"/>
          <p:nvPr/>
        </p:nvSpPr>
        <p:spPr>
          <a:xfrm>
            <a:off x="9904158" y="8394015"/>
            <a:ext cx="1679772" cy="5315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Normals</a:t>
            </a:r>
          </a:p>
        </p:txBody>
      </p:sp>
      <p:sp>
        <p:nvSpPr>
          <p:cNvPr id="27" name="Shape 292"/>
          <p:cNvSpPr txBox="1"/>
          <p:nvPr/>
        </p:nvSpPr>
        <p:spPr>
          <a:xfrm>
            <a:off x="9921165" y="5430337"/>
            <a:ext cx="1645758" cy="539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Shading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7.40741E-7 L 0.3355 7.40741E-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4.93827E-7 L 0.33316 4.93827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8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-2.34568E-6 L 0.33151 -2.34568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71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4.19753E-6 L 0.3355 4.19753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111E-6 -9.87654E-7 L 0.32916 -9.87654E-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-1.48148E-6 L 0.31892 -1.48148E-6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4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2.09877E-6 L 0.31892 2.09877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/>
      <p:bldP spid="294" grpId="0"/>
      <p:bldP spid="22" grpId="0"/>
      <p:bldP spid="22" grpId="1"/>
      <p:bldP spid="23" grpId="0"/>
      <p:bldP spid="23" grpId="1"/>
      <p:bldP spid="24" grpId="0"/>
      <p:bldP spid="24" grpId="1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Re-Compositing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546377" y="2380806"/>
            <a:ext cx="17041200" cy="6832500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 </a:t>
            </a:r>
            <a:endParaRPr dirty="0"/>
          </a:p>
        </p:txBody>
      </p:sp>
      <p:sp>
        <p:nvSpPr>
          <p:cNvPr id="262" name="Shape 262"/>
          <p:cNvSpPr txBox="1"/>
          <p:nvPr/>
        </p:nvSpPr>
        <p:spPr>
          <a:xfrm>
            <a:off x="2419452" y="5494660"/>
            <a:ext cx="1428718" cy="4481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Original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3922675" y="5476397"/>
            <a:ext cx="2438096" cy="487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Reconstructed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10535698" y="8560887"/>
            <a:ext cx="1705041" cy="312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Occlusion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" y="4268647"/>
            <a:ext cx="2905110" cy="29051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19" y="2226419"/>
            <a:ext cx="2905110" cy="29051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37" y="6404412"/>
            <a:ext cx="2905110" cy="29051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20" y="2245210"/>
            <a:ext cx="2905110" cy="290510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038" y="2147559"/>
            <a:ext cx="6480000" cy="648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757" y="2035450"/>
            <a:ext cx="6480000" cy="64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10" y="2308009"/>
            <a:ext cx="2905110" cy="29051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52" y="6423716"/>
            <a:ext cx="2905110" cy="29051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45" y="6423716"/>
            <a:ext cx="2905110" cy="2905108"/>
          </a:xfrm>
          <a:prstGeom prst="rect">
            <a:avLst/>
          </a:prstGeom>
        </p:spPr>
      </p:pic>
      <p:sp>
        <p:nvSpPr>
          <p:cNvPr id="54" name="Shape 262"/>
          <p:cNvSpPr txBox="1"/>
          <p:nvPr/>
        </p:nvSpPr>
        <p:spPr>
          <a:xfrm>
            <a:off x="493071" y="3367603"/>
            <a:ext cx="1428718" cy="392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Diffuse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5" name="Shape 268"/>
          <p:cNvSpPr txBox="1"/>
          <p:nvPr/>
        </p:nvSpPr>
        <p:spPr>
          <a:xfrm>
            <a:off x="512639" y="7591575"/>
            <a:ext cx="1750488" cy="640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Reflection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6" name="Shape 267"/>
          <p:cNvSpPr txBox="1"/>
          <p:nvPr/>
        </p:nvSpPr>
        <p:spPr>
          <a:xfrm>
            <a:off x="6241010" y="5463925"/>
            <a:ext cx="2438096" cy="487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Recomposited</a:t>
            </a:r>
            <a:endParaRPr lang="es" sz="28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588" y="2136319"/>
            <a:ext cx="6480000" cy="648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757" y="2035450"/>
            <a:ext cx="6480000" cy="648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757" y="2035450"/>
            <a:ext cx="6480000" cy="64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02" y="2142240"/>
            <a:ext cx="6480000" cy="648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496" y="6927042"/>
            <a:ext cx="2438095" cy="24380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496" y="6927042"/>
            <a:ext cx="2438095" cy="24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/>
      <p:bldP spid="267" grpId="0"/>
      <p:bldP spid="271" grpId="0"/>
      <p:bldP spid="271" grpId="1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HeadModific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4155" y="1905900"/>
            <a:ext cx="12845516" cy="7231550"/>
          </a:xfrm>
          <a:prstGeom prst="rect">
            <a:avLst/>
          </a:prstGeom>
        </p:spPr>
      </p:pic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Results: Normal Modification Tools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803" y="3232196"/>
            <a:ext cx="5040000" cy="50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797" y="3201200"/>
            <a:ext cx="5040000" cy="5040000"/>
          </a:xfrm>
          <a:prstGeom prst="rect">
            <a:avLst/>
          </a:prstGeom>
        </p:spPr>
      </p:pic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Results: Normal Modification Tools</a:t>
            </a:r>
          </a:p>
        </p:txBody>
      </p:sp>
      <p:cxnSp>
        <p:nvCxnSpPr>
          <p:cNvPr id="4" name="Straight Connector 3"/>
          <p:cNvCxnSpPr>
            <a:endCxn id="299" idx="2"/>
          </p:cNvCxnSpPr>
          <p:nvPr/>
        </p:nvCxnSpPr>
        <p:spPr>
          <a:xfrm>
            <a:off x="9144000" y="2286000"/>
            <a:ext cx="0" cy="685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803" y="3232196"/>
            <a:ext cx="5040000" cy="504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803" y="3232196"/>
            <a:ext cx="5040000" cy="5040000"/>
          </a:xfrm>
          <a:prstGeom prst="rect">
            <a:avLst/>
          </a:prstGeom>
        </p:spPr>
      </p:pic>
      <p:sp>
        <p:nvSpPr>
          <p:cNvPr id="14" name="Shape 267"/>
          <p:cNvSpPr txBox="1"/>
          <p:nvPr/>
        </p:nvSpPr>
        <p:spPr>
          <a:xfrm>
            <a:off x="1115151" y="8032086"/>
            <a:ext cx="2438096" cy="487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tx1"/>
                </a:solidFill>
                <a:latin typeface="Average"/>
                <a:ea typeface="Average"/>
                <a:cs typeface="Average"/>
                <a:sym typeface="Average"/>
              </a:rPr>
              <a:t>Ours</a:t>
            </a:r>
            <a:endParaRPr lang="es" sz="2800" dirty="0">
              <a:solidFill>
                <a:schemeClr val="tx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" name="Shape 267"/>
          <p:cNvSpPr txBox="1"/>
          <p:nvPr/>
        </p:nvSpPr>
        <p:spPr>
          <a:xfrm>
            <a:off x="14362556" y="8047329"/>
            <a:ext cx="2438096" cy="487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tx1"/>
                </a:solidFill>
                <a:latin typeface="Average"/>
                <a:ea typeface="Average"/>
                <a:cs typeface="Average"/>
                <a:sym typeface="Average"/>
              </a:rPr>
              <a:t>Ground Truth</a:t>
            </a:r>
            <a:endParaRPr lang="es" sz="2800" dirty="0">
              <a:solidFill>
                <a:schemeClr val="tx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" name="Shape 267"/>
          <p:cNvSpPr txBox="1"/>
          <p:nvPr/>
        </p:nvSpPr>
        <p:spPr>
          <a:xfrm>
            <a:off x="5841956" y="8047330"/>
            <a:ext cx="2438096" cy="487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tx1"/>
                </a:solidFill>
                <a:latin typeface="Average"/>
                <a:ea typeface="Average"/>
                <a:cs typeface="Average"/>
                <a:sym typeface="Average"/>
              </a:rPr>
              <a:t>Ground Truth</a:t>
            </a:r>
            <a:endParaRPr lang="es" sz="2800" dirty="0">
              <a:solidFill>
                <a:schemeClr val="tx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11" y="3232196"/>
            <a:ext cx="5040000" cy="5040000"/>
          </a:xfrm>
          <a:prstGeom prst="rect">
            <a:avLst/>
          </a:prstGeom>
        </p:spPr>
      </p:pic>
      <p:sp>
        <p:nvSpPr>
          <p:cNvPr id="28" name="Shape 267"/>
          <p:cNvSpPr txBox="1"/>
          <p:nvPr/>
        </p:nvSpPr>
        <p:spPr>
          <a:xfrm>
            <a:off x="10072755" y="8028380"/>
            <a:ext cx="2438096" cy="4876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tx1"/>
                </a:solidFill>
                <a:latin typeface="Average"/>
                <a:ea typeface="Average"/>
                <a:cs typeface="Average"/>
                <a:sym typeface="Average"/>
              </a:rPr>
              <a:t>Ours</a:t>
            </a:r>
            <a:endParaRPr lang="es" sz="2800" dirty="0">
              <a:solidFill>
                <a:schemeClr val="tx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122640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93827E-6 L -0.53134 -4.9382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Results: Complex Scenes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13354118" y="2302807"/>
            <a:ext cx="4320000" cy="3240000"/>
            <a:chOff x="13354118" y="2302807"/>
            <a:chExt cx="4320000" cy="3240000"/>
          </a:xfrm>
        </p:grpSpPr>
        <p:pic>
          <p:nvPicPr>
            <p:cNvPr id="325" name="Shape 3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354118" y="2302807"/>
              <a:ext cx="4320000" cy="32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Shape 329"/>
            <p:cNvSpPr txBox="1"/>
            <p:nvPr/>
          </p:nvSpPr>
          <p:spPr>
            <a:xfrm>
              <a:off x="13354118" y="2302807"/>
              <a:ext cx="1850999" cy="55469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Normal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32918" y="2302806"/>
            <a:ext cx="4320000" cy="3240000"/>
            <a:chOff x="632918" y="2302806"/>
            <a:chExt cx="4320000" cy="3240000"/>
          </a:xfrm>
        </p:grpSpPr>
        <p:pic>
          <p:nvPicPr>
            <p:cNvPr id="324" name="Shape 3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918" y="2302806"/>
              <a:ext cx="4320000" cy="32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Shape 330"/>
            <p:cNvSpPr txBox="1"/>
            <p:nvPr/>
          </p:nvSpPr>
          <p:spPr>
            <a:xfrm>
              <a:off x="632918" y="2302806"/>
              <a:ext cx="2048400" cy="117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Specular Shading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354118" y="5924704"/>
            <a:ext cx="4320000" cy="3240000"/>
            <a:chOff x="13354118" y="5924704"/>
            <a:chExt cx="4320000" cy="3240000"/>
          </a:xfrm>
        </p:grpSpPr>
        <p:pic>
          <p:nvPicPr>
            <p:cNvPr id="326" name="Shape 3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354118" y="5924704"/>
              <a:ext cx="4320000" cy="32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Shape 331"/>
            <p:cNvSpPr txBox="1"/>
            <p:nvPr/>
          </p:nvSpPr>
          <p:spPr>
            <a:xfrm>
              <a:off x="13354118" y="5924704"/>
              <a:ext cx="2297400" cy="4760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latin typeface="Average"/>
                  <a:ea typeface="Average"/>
                  <a:cs typeface="Average"/>
                  <a:sym typeface="Average"/>
                </a:rPr>
                <a:t>Surface ID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2918" y="5924704"/>
            <a:ext cx="4320000" cy="3240000"/>
            <a:chOff x="632918" y="5924704"/>
            <a:chExt cx="4320000" cy="3240000"/>
          </a:xfrm>
        </p:grpSpPr>
        <p:pic>
          <p:nvPicPr>
            <p:cNvPr id="327" name="Shape 3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2918" y="5924704"/>
              <a:ext cx="4320000" cy="32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Shape 332"/>
            <p:cNvSpPr txBox="1"/>
            <p:nvPr/>
          </p:nvSpPr>
          <p:spPr>
            <a:xfrm>
              <a:off x="632918" y="5924704"/>
              <a:ext cx="2186482" cy="117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latin typeface="Average"/>
                  <a:ea typeface="Average"/>
                  <a:cs typeface="Average"/>
                  <a:sym typeface="Average"/>
                </a:rPr>
                <a:t>Ambient Occlusion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93518" y="5924703"/>
            <a:ext cx="4320000" cy="3240001"/>
            <a:chOff x="6993518" y="5924703"/>
            <a:chExt cx="4320000" cy="3240001"/>
          </a:xfrm>
        </p:grpSpPr>
        <p:pic>
          <p:nvPicPr>
            <p:cNvPr id="328" name="Shape 3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93518" y="5924704"/>
              <a:ext cx="4320000" cy="32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Shape 333"/>
            <p:cNvSpPr txBox="1"/>
            <p:nvPr/>
          </p:nvSpPr>
          <p:spPr>
            <a:xfrm>
              <a:off x="6993518" y="5924703"/>
              <a:ext cx="2212800" cy="117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latin typeface="Average"/>
                  <a:ea typeface="Average"/>
                  <a:cs typeface="Average"/>
                  <a:sym typeface="Average"/>
                </a:rPr>
                <a:t>Specular Occlusion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06303" y="2302806"/>
            <a:ext cx="4320000" cy="3240001"/>
            <a:chOff x="7006303" y="2302806"/>
            <a:chExt cx="4320000" cy="3240001"/>
          </a:xfrm>
        </p:grpSpPr>
        <p:pic>
          <p:nvPicPr>
            <p:cNvPr id="334" name="Shape 3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006303" y="2302807"/>
              <a:ext cx="4320000" cy="32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Shape 335"/>
            <p:cNvSpPr txBox="1"/>
            <p:nvPr/>
          </p:nvSpPr>
          <p:spPr>
            <a:xfrm>
              <a:off x="7006303" y="2302806"/>
              <a:ext cx="2048400" cy="117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Diffuse Shading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23400" y="231130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Compositing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23400" y="3350356"/>
            <a:ext cx="7112534" cy="4741688"/>
            <a:chOff x="623400" y="3314532"/>
            <a:chExt cx="7112534" cy="47416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00" y="3314532"/>
              <a:ext cx="7112534" cy="4741688"/>
            </a:xfrm>
            <a:prstGeom prst="rect">
              <a:avLst/>
            </a:prstGeom>
          </p:spPr>
        </p:pic>
        <p:sp>
          <p:nvSpPr>
            <p:cNvPr id="69" name="Shape 69"/>
            <p:cNvSpPr txBox="1"/>
            <p:nvPr/>
          </p:nvSpPr>
          <p:spPr>
            <a:xfrm>
              <a:off x="623400" y="3314532"/>
              <a:ext cx="2231767" cy="56008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s" sz="32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Final Image</a:t>
              </a:r>
              <a:endParaRPr lang="es" sz="3200" dirty="0">
                <a:sym typeface="Average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484519" y="5700974"/>
            <a:ext cx="7768525" cy="3433111"/>
            <a:chOff x="9484519" y="5700974"/>
            <a:chExt cx="7768525" cy="3433111"/>
          </a:xfrm>
        </p:grpSpPr>
        <p:grpSp>
          <p:nvGrpSpPr>
            <p:cNvPr id="25" name="Group 24"/>
            <p:cNvGrpSpPr/>
            <p:nvPr/>
          </p:nvGrpSpPr>
          <p:grpSpPr>
            <a:xfrm>
              <a:off x="15973611" y="8609579"/>
              <a:ext cx="1279433" cy="315900"/>
              <a:chOff x="14946088" y="7974258"/>
              <a:chExt cx="1279433" cy="315900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15408505" y="7974258"/>
                <a:ext cx="354600" cy="315900"/>
              </a:xfrm>
              <a:prstGeom prst="flowChartConnec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15870921" y="7974258"/>
                <a:ext cx="354600" cy="315900"/>
              </a:xfrm>
              <a:prstGeom prst="flowChartConnec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7" name="Shape 87"/>
              <p:cNvSpPr/>
              <p:nvPr/>
            </p:nvSpPr>
            <p:spPr>
              <a:xfrm>
                <a:off x="14946088" y="7974258"/>
                <a:ext cx="354600" cy="315900"/>
              </a:xfrm>
              <a:prstGeom prst="flowChartConnec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9484519" y="5924466"/>
              <a:ext cx="4068000" cy="2700000"/>
              <a:chOff x="9291667" y="7125657"/>
              <a:chExt cx="3017526" cy="201716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1667" y="7131134"/>
                <a:ext cx="3017526" cy="2011683"/>
              </a:xfrm>
              <a:prstGeom prst="rect">
                <a:avLst/>
              </a:prstGeom>
            </p:spPr>
          </p:pic>
          <p:sp>
            <p:nvSpPr>
              <p:cNvPr id="80" name="Shape 80"/>
              <p:cNvSpPr txBox="1"/>
              <p:nvPr/>
            </p:nvSpPr>
            <p:spPr>
              <a:xfrm>
                <a:off x="9291667" y="7125657"/>
                <a:ext cx="1524546" cy="403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3200" dirty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Subsurface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1317749" y="6434085"/>
              <a:ext cx="4068000" cy="2700000"/>
              <a:chOff x="14285217" y="5030764"/>
              <a:chExt cx="3017526" cy="201168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5217" y="5030764"/>
                <a:ext cx="3017526" cy="2011683"/>
              </a:xfrm>
              <a:prstGeom prst="rect">
                <a:avLst/>
              </a:prstGeom>
            </p:spPr>
          </p:pic>
          <p:sp>
            <p:nvSpPr>
              <p:cNvPr id="79" name="Shape 79"/>
              <p:cNvSpPr txBox="1"/>
              <p:nvPr/>
            </p:nvSpPr>
            <p:spPr>
              <a:xfrm>
                <a:off x="14301332" y="5040239"/>
                <a:ext cx="2789100" cy="402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3200" dirty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Emission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3033392" y="5700974"/>
              <a:ext cx="4068000" cy="2700000"/>
              <a:chOff x="9277433" y="5030765"/>
              <a:chExt cx="3031760" cy="2011683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1667" y="5030765"/>
                <a:ext cx="3017526" cy="2011683"/>
              </a:xfrm>
              <a:prstGeom prst="rect">
                <a:avLst/>
              </a:prstGeom>
            </p:spPr>
          </p:pic>
          <p:sp>
            <p:nvSpPr>
              <p:cNvPr id="82" name="Shape 82"/>
              <p:cNvSpPr txBox="1"/>
              <p:nvPr/>
            </p:nvSpPr>
            <p:spPr>
              <a:xfrm>
                <a:off x="9277433" y="5040239"/>
                <a:ext cx="2292961" cy="402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3200" dirty="0" smtClean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Transparent</a:t>
                </a:r>
                <a:endParaRPr lang="es" sz="32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775916" y="4628825"/>
            <a:ext cx="1600787" cy="1890366"/>
            <a:chOff x="7775916" y="4628825"/>
            <a:chExt cx="1600787" cy="1890366"/>
          </a:xfrm>
        </p:grpSpPr>
        <p:sp>
          <p:nvSpPr>
            <p:cNvPr id="68" name="Shape 68"/>
            <p:cNvSpPr/>
            <p:nvPr/>
          </p:nvSpPr>
          <p:spPr>
            <a:xfrm>
              <a:off x="7775916" y="5390756"/>
              <a:ext cx="737884" cy="727800"/>
            </a:xfrm>
            <a:prstGeom prst="mathEqual">
              <a:avLst>
                <a:gd name="adj1" fmla="val 23520"/>
                <a:gd name="adj2" fmla="val 27145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182"/>
            <p:cNvSpPr txBox="1"/>
            <p:nvPr/>
          </p:nvSpPr>
          <p:spPr>
            <a:xfrm>
              <a:off x="8189603" y="4628825"/>
              <a:ext cx="1187100" cy="189036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1500" b="1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∑</a:t>
              </a:r>
              <a:endParaRPr lang="es" sz="11500" b="1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9349308" y="2340549"/>
            <a:ext cx="8325114" cy="3271249"/>
            <a:chOff x="9349308" y="2340549"/>
            <a:chExt cx="8325114" cy="3271249"/>
          </a:xfrm>
        </p:grpSpPr>
        <p:grpSp>
          <p:nvGrpSpPr>
            <p:cNvPr id="138" name="Group 137"/>
            <p:cNvGrpSpPr/>
            <p:nvPr/>
          </p:nvGrpSpPr>
          <p:grpSpPr>
            <a:xfrm>
              <a:off x="9349308" y="2911797"/>
              <a:ext cx="4068000" cy="2700001"/>
              <a:chOff x="9291667" y="2917768"/>
              <a:chExt cx="3017526" cy="2011684"/>
            </a:xfrm>
          </p:grpSpPr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1667" y="2917769"/>
                <a:ext cx="3017526" cy="2011683"/>
              </a:xfrm>
              <a:prstGeom prst="rect">
                <a:avLst/>
              </a:prstGeom>
            </p:spPr>
          </p:pic>
          <p:sp>
            <p:nvSpPr>
              <p:cNvPr id="144" name="Shape 84"/>
              <p:cNvSpPr txBox="1"/>
              <p:nvPr/>
            </p:nvSpPr>
            <p:spPr>
              <a:xfrm>
                <a:off x="9291667" y="2917768"/>
                <a:ext cx="1094099" cy="4023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3200" dirty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Diffuse</a:t>
                </a:r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13606422" y="2911797"/>
              <a:ext cx="4068000" cy="2700001"/>
              <a:chOff x="14285217" y="2912401"/>
              <a:chExt cx="3017526" cy="2011684"/>
            </a:xfrm>
          </p:grpSpPr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5217" y="2912402"/>
                <a:ext cx="3017526" cy="20116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2" name="Shape 83"/>
              <p:cNvSpPr txBox="1"/>
              <p:nvPr/>
            </p:nvSpPr>
            <p:spPr>
              <a:xfrm>
                <a:off x="14285218" y="2912401"/>
                <a:ext cx="1448599" cy="402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3200" dirty="0" smtClean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Reflection</a:t>
                </a:r>
                <a:endParaRPr lang="es" sz="32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</p:grpSp>
        <p:sp>
          <p:nvSpPr>
            <p:cNvPr id="140" name="Shape 182"/>
            <p:cNvSpPr txBox="1"/>
            <p:nvPr/>
          </p:nvSpPr>
          <p:spPr>
            <a:xfrm>
              <a:off x="11700890" y="2340549"/>
              <a:ext cx="35325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u="sng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Shading Buffers</a:t>
              </a:r>
              <a:endParaRPr lang="es" sz="3600" u="sng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Results: Complex Scenes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ModC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2313" y="2156828"/>
            <a:ext cx="13687834" cy="77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5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ModKett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2313" y="2156828"/>
            <a:ext cx="13687834" cy="7712176"/>
          </a:xfrm>
          <a:prstGeom prst="rect">
            <a:avLst/>
          </a:prstGeom>
        </p:spPr>
      </p:pic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Results: Complex Scenes</a:t>
            </a:r>
          </a:p>
        </p:txBody>
      </p:sp>
    </p:spTree>
    <p:extLst>
      <p:ext uri="{BB962C8B-B14F-4D97-AF65-F5344CB8AC3E}">
        <p14:creationId xmlns:p14="http://schemas.microsoft.com/office/powerpoint/2010/main" val="32865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" name="ModV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2313" y="2156828"/>
            <a:ext cx="13687834" cy="7712176"/>
          </a:xfrm>
          <a:prstGeom prst="rect">
            <a:avLst/>
          </a:prstGeom>
        </p:spPr>
      </p:pic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623400" y="852574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Results: Complex Scenes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229" y="3381475"/>
            <a:ext cx="7200000" cy="54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55" y="3381476"/>
            <a:ext cx="719999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623400" y="852574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Results: Complex Scenes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127" y="3351659"/>
            <a:ext cx="7200000" cy="54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136" y="3359962"/>
            <a:ext cx="7200000" cy="54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073" y="3331779"/>
            <a:ext cx="7200000" cy="54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941" y="3341721"/>
            <a:ext cx="7200000" cy="54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55" y="3381476"/>
            <a:ext cx="7199999" cy="54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4821476"/>
            <a:ext cx="2520000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7" y="3381476"/>
            <a:ext cx="7200000" cy="54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6" y="6617450"/>
            <a:ext cx="2520000" cy="25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27" y="4811530"/>
            <a:ext cx="2520000" cy="252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99" y="6627387"/>
            <a:ext cx="2520000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173" y="2651493"/>
            <a:ext cx="2520000" cy="252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982" y="2671374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2778E-6 -1.60494E-6 L 0.04462 -1.6049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8733 -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Tru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2312" y="2183572"/>
            <a:ext cx="13640369" cy="7685432"/>
          </a:xfrm>
          <a:prstGeom prst="rect">
            <a:avLst/>
          </a:prstGeom>
        </p:spPr>
      </p:pic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Results: Complex Scenes</a:t>
            </a:r>
          </a:p>
        </p:txBody>
      </p:sp>
      <p:pic>
        <p:nvPicPr>
          <p:cNvPr id="3" name="Truck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62312" y="2035449"/>
            <a:ext cx="13729890" cy="77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Discussion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23393" y="6105892"/>
            <a:ext cx="17041200" cy="3031800"/>
          </a:xfrm>
          <a:prstGeom prst="rect">
            <a:avLst/>
          </a:prstGeom>
        </p:spPr>
        <p:txBody>
          <a:bodyPr lIns="181575" tIns="181575" rIns="181575" bIns="181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Restricted to opaque object</a:t>
            </a:r>
          </a:p>
          <a:p>
            <a:pPr lvl="0">
              <a:spcBef>
                <a:spcPts val="0"/>
              </a:spcBef>
              <a:buNone/>
            </a:pPr>
            <a:r>
              <a:rPr lang="es" dirty="0" smtClean="0"/>
              <a:t>Reconstruction is limited by the geometry complexity</a:t>
            </a:r>
            <a:endParaRPr lang="es" dirty="0"/>
          </a:p>
          <a:p>
            <a:pPr lvl="0">
              <a:spcBef>
                <a:spcPts val="0"/>
              </a:spcBef>
              <a:buNone/>
            </a:pPr>
            <a:r>
              <a:rPr lang="es" dirty="0" smtClean="0"/>
              <a:t>We are limited to modify but we cannot displace vertices (No </a:t>
            </a:r>
            <a:r>
              <a:rPr lang="es" dirty="0"/>
              <a:t>visibility </a:t>
            </a:r>
            <a:r>
              <a:rPr lang="es" dirty="0" smtClean="0"/>
              <a:t>effects)</a:t>
            </a:r>
            <a:endParaRPr lang="es" dirty="0"/>
          </a:p>
        </p:txBody>
      </p:sp>
      <p:sp>
        <p:nvSpPr>
          <p:cNvPr id="374" name="Shape 374"/>
          <p:cNvSpPr txBox="1"/>
          <p:nvPr/>
        </p:nvSpPr>
        <p:spPr>
          <a:xfrm>
            <a:off x="1605498" y="2796660"/>
            <a:ext cx="14427000" cy="1361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Plausible  pre-filtered </a:t>
            </a:r>
            <a:r>
              <a:rPr lang="es" sz="36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env. </a:t>
            </a: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maps are </a:t>
            </a:r>
            <a:r>
              <a:rPr lang="es" sz="36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sufficient to </a:t>
            </a: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modify local shape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623393" y="5352862"/>
            <a:ext cx="3187800" cy="7530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4800"/>
              <a:t>Limitations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Discussion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23393" y="6105892"/>
            <a:ext cx="17041200" cy="3031500"/>
          </a:xfrm>
          <a:prstGeom prst="rect">
            <a:avLst/>
          </a:prstGeom>
        </p:spPr>
        <p:txBody>
          <a:bodyPr lIns="181575" tIns="181575" rIns="181575" bIns="18157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/>
              <a:t>Extension to spatially varying reflectance</a:t>
            </a:r>
          </a:p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Get more invovled into the render outputs</a:t>
            </a:r>
            <a:endParaRPr lang="es" dirty="0"/>
          </a:p>
          <a:p>
            <a:pPr lvl="0" rtl="0">
              <a:spcBef>
                <a:spcPts val="0"/>
              </a:spcBef>
              <a:buNone/>
            </a:pPr>
            <a:r>
              <a:rPr lang="es" dirty="0"/>
              <a:t>Modify pre-filetred environment maps to mimic variation on material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623393" y="5352862"/>
            <a:ext cx="3399000" cy="7530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4800"/>
              <a:t>Future Work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1605498" y="2796660"/>
            <a:ext cx="14427000" cy="1361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</a:p>
          <a:p>
            <a:pPr lvl="0"/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Plausible  pre-filtered env. maps are sufficient to modify local shape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Thank you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23400" y="23130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39" name="Group 138"/>
          <p:cNvGrpSpPr/>
          <p:nvPr/>
        </p:nvGrpSpPr>
        <p:grpSpPr>
          <a:xfrm>
            <a:off x="9484519" y="5700974"/>
            <a:ext cx="7768525" cy="3433111"/>
            <a:chOff x="9484519" y="5700974"/>
            <a:chExt cx="7768525" cy="3433111"/>
          </a:xfrm>
        </p:grpSpPr>
        <p:grpSp>
          <p:nvGrpSpPr>
            <p:cNvPr id="140" name="Group 139"/>
            <p:cNvGrpSpPr/>
            <p:nvPr/>
          </p:nvGrpSpPr>
          <p:grpSpPr>
            <a:xfrm>
              <a:off x="15973611" y="8609579"/>
              <a:ext cx="1279433" cy="315900"/>
              <a:chOff x="14946088" y="7974258"/>
              <a:chExt cx="1279433" cy="315900"/>
            </a:xfrm>
          </p:grpSpPr>
          <p:sp>
            <p:nvSpPr>
              <p:cNvPr id="150" name="Shape 85"/>
              <p:cNvSpPr/>
              <p:nvPr/>
            </p:nvSpPr>
            <p:spPr>
              <a:xfrm>
                <a:off x="15408505" y="7974258"/>
                <a:ext cx="354600" cy="315900"/>
              </a:xfrm>
              <a:prstGeom prst="flowChartConnec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1" name="Shape 86"/>
              <p:cNvSpPr/>
              <p:nvPr/>
            </p:nvSpPr>
            <p:spPr>
              <a:xfrm>
                <a:off x="15870921" y="7974258"/>
                <a:ext cx="354600" cy="315900"/>
              </a:xfrm>
              <a:prstGeom prst="flowChartConnec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2" name="Shape 87"/>
              <p:cNvSpPr/>
              <p:nvPr/>
            </p:nvSpPr>
            <p:spPr>
              <a:xfrm>
                <a:off x="14946088" y="7974258"/>
                <a:ext cx="354600" cy="315900"/>
              </a:xfrm>
              <a:prstGeom prst="flowChartConnector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9484519" y="5924466"/>
              <a:ext cx="4068000" cy="2700000"/>
              <a:chOff x="9291667" y="7125657"/>
              <a:chExt cx="3017526" cy="2017160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1667" y="7131134"/>
                <a:ext cx="3017526" cy="2011683"/>
              </a:xfrm>
              <a:prstGeom prst="rect">
                <a:avLst/>
              </a:prstGeom>
            </p:spPr>
          </p:pic>
          <p:sp>
            <p:nvSpPr>
              <p:cNvPr id="149" name="Shape 80"/>
              <p:cNvSpPr txBox="1"/>
              <p:nvPr/>
            </p:nvSpPr>
            <p:spPr>
              <a:xfrm>
                <a:off x="9291667" y="7125657"/>
                <a:ext cx="1524546" cy="403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3200" dirty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Subsurface</a:t>
                </a: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11317749" y="6434085"/>
              <a:ext cx="4068000" cy="2700000"/>
              <a:chOff x="14285217" y="5030764"/>
              <a:chExt cx="3017526" cy="2011683"/>
            </a:xfrm>
          </p:grpSpPr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5217" y="5030764"/>
                <a:ext cx="3017526" cy="2011683"/>
              </a:xfrm>
              <a:prstGeom prst="rect">
                <a:avLst/>
              </a:prstGeom>
            </p:spPr>
          </p:pic>
          <p:sp>
            <p:nvSpPr>
              <p:cNvPr id="147" name="Shape 79"/>
              <p:cNvSpPr txBox="1"/>
              <p:nvPr/>
            </p:nvSpPr>
            <p:spPr>
              <a:xfrm>
                <a:off x="14301332" y="5040239"/>
                <a:ext cx="2789100" cy="402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3200" dirty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Emission</a:t>
                </a: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13033392" y="5700974"/>
              <a:ext cx="4068000" cy="2700000"/>
              <a:chOff x="9277433" y="5030765"/>
              <a:chExt cx="3031760" cy="2011683"/>
            </a:xfrm>
          </p:grpSpPr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1667" y="5030765"/>
                <a:ext cx="3017526" cy="2011683"/>
              </a:xfrm>
              <a:prstGeom prst="rect">
                <a:avLst/>
              </a:prstGeom>
            </p:spPr>
          </p:pic>
          <p:sp>
            <p:nvSpPr>
              <p:cNvPr id="145" name="Shape 82"/>
              <p:cNvSpPr txBox="1"/>
              <p:nvPr/>
            </p:nvSpPr>
            <p:spPr>
              <a:xfrm>
                <a:off x="9277433" y="5040239"/>
                <a:ext cx="2292961" cy="402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3200" dirty="0" smtClean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Transparent</a:t>
                </a:r>
                <a:endParaRPr lang="es" sz="32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</p:grpSp>
      </p:grpSp>
      <p:grpSp>
        <p:nvGrpSpPr>
          <p:cNvPr id="153" name="Group 152"/>
          <p:cNvGrpSpPr/>
          <p:nvPr/>
        </p:nvGrpSpPr>
        <p:grpSpPr>
          <a:xfrm>
            <a:off x="9349308" y="2340549"/>
            <a:ext cx="8325114" cy="3271249"/>
            <a:chOff x="9349308" y="2340549"/>
            <a:chExt cx="8325114" cy="3271249"/>
          </a:xfrm>
        </p:grpSpPr>
        <p:grpSp>
          <p:nvGrpSpPr>
            <p:cNvPr id="154" name="Group 153"/>
            <p:cNvGrpSpPr/>
            <p:nvPr/>
          </p:nvGrpSpPr>
          <p:grpSpPr>
            <a:xfrm>
              <a:off x="9349308" y="2911797"/>
              <a:ext cx="4068000" cy="2700001"/>
              <a:chOff x="9291667" y="2917768"/>
              <a:chExt cx="3017526" cy="2011684"/>
            </a:xfrm>
          </p:grpSpPr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1667" y="2917769"/>
                <a:ext cx="3017526" cy="2011683"/>
              </a:xfrm>
              <a:prstGeom prst="rect">
                <a:avLst/>
              </a:prstGeom>
            </p:spPr>
          </p:pic>
          <p:sp>
            <p:nvSpPr>
              <p:cNvPr id="160" name="Shape 84"/>
              <p:cNvSpPr txBox="1"/>
              <p:nvPr/>
            </p:nvSpPr>
            <p:spPr>
              <a:xfrm>
                <a:off x="9291667" y="2917768"/>
                <a:ext cx="1094099" cy="4023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3200" dirty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Diffuse</a:t>
                </a: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13606422" y="2911797"/>
              <a:ext cx="4068000" cy="2700001"/>
              <a:chOff x="14285217" y="2912401"/>
              <a:chExt cx="3017526" cy="2011684"/>
            </a:xfrm>
          </p:grpSpPr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5217" y="2912402"/>
                <a:ext cx="3017526" cy="20116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" name="Shape 83"/>
              <p:cNvSpPr txBox="1"/>
              <p:nvPr/>
            </p:nvSpPr>
            <p:spPr>
              <a:xfrm>
                <a:off x="14285218" y="2912401"/>
                <a:ext cx="1448599" cy="402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3200" dirty="0" smtClean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Reflection</a:t>
                </a:r>
                <a:endParaRPr lang="es" sz="32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</p:grpSp>
        <p:sp>
          <p:nvSpPr>
            <p:cNvPr id="156" name="Shape 182"/>
            <p:cNvSpPr txBox="1"/>
            <p:nvPr/>
          </p:nvSpPr>
          <p:spPr>
            <a:xfrm>
              <a:off x="11700890" y="2340549"/>
              <a:ext cx="35325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600" u="sng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Shading Buffers</a:t>
              </a:r>
              <a:endParaRPr lang="es" sz="3600" u="sng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/>
            <a:r>
              <a:rPr lang="es" dirty="0"/>
              <a:t>Compositing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144000" y="2329250"/>
            <a:ext cx="8530419" cy="6816300"/>
            <a:chOff x="9144000" y="2329250"/>
            <a:chExt cx="8530419" cy="6816300"/>
          </a:xfrm>
        </p:grpSpPr>
        <p:cxnSp>
          <p:nvCxnSpPr>
            <p:cNvPr id="106" name="Shape 106"/>
            <p:cNvCxnSpPr>
              <a:endCxn id="93" idx="2"/>
            </p:cNvCxnSpPr>
            <p:nvPr/>
          </p:nvCxnSpPr>
          <p:spPr>
            <a:xfrm flipH="1">
              <a:off x="9144000" y="2329250"/>
              <a:ext cx="16200" cy="68163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grpSp>
          <p:nvGrpSpPr>
            <p:cNvPr id="15" name="Group 14"/>
            <p:cNvGrpSpPr/>
            <p:nvPr/>
          </p:nvGrpSpPr>
          <p:grpSpPr>
            <a:xfrm>
              <a:off x="9349308" y="2340000"/>
              <a:ext cx="8325111" cy="6790917"/>
              <a:chOff x="9349308" y="2340000"/>
              <a:chExt cx="8325111" cy="679091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3033392" y="5700855"/>
                <a:ext cx="4068000" cy="2699999"/>
                <a:chOff x="14533100" y="6976620"/>
                <a:chExt cx="3046630" cy="2080046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33100" y="6976620"/>
                  <a:ext cx="3046630" cy="2080046"/>
                </a:xfrm>
                <a:prstGeom prst="rect">
                  <a:avLst/>
                </a:prstGeom>
              </p:spPr>
            </p:pic>
            <p:sp>
              <p:nvSpPr>
                <p:cNvPr id="58" name="Shape 110"/>
                <p:cNvSpPr txBox="1"/>
                <p:nvPr/>
              </p:nvSpPr>
              <p:spPr>
                <a:xfrm>
                  <a:off x="15661594" y="6976620"/>
                  <a:ext cx="1918136" cy="41600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3200" dirty="0" smtClean="0">
                      <a:solidFill>
                        <a:schemeClr val="accent3"/>
                      </a:solidFill>
                      <a:latin typeface="Average"/>
                      <a:ea typeface="Average"/>
                      <a:cs typeface="Average"/>
                      <a:sym typeface="Average"/>
                    </a:rPr>
                    <a:t>Diffuse Coeff.</a:t>
                  </a:r>
                  <a:endParaRPr lang="es" sz="3200" dirty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11302194" y="6454566"/>
                <a:ext cx="4072259" cy="2676351"/>
                <a:chOff x="9445253" y="7014362"/>
                <a:chExt cx="2994481" cy="2045996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253" y="7014362"/>
                  <a:ext cx="2991349" cy="2042303"/>
                </a:xfrm>
                <a:prstGeom prst="rect">
                  <a:avLst/>
                </a:prstGeom>
              </p:spPr>
            </p:pic>
            <p:sp>
              <p:nvSpPr>
                <p:cNvPr id="10" name="Rectangle 9"/>
                <p:cNvSpPr/>
                <p:nvPr/>
              </p:nvSpPr>
              <p:spPr>
                <a:xfrm>
                  <a:off x="10579329" y="8647543"/>
                  <a:ext cx="1860405" cy="412815"/>
                </a:xfrm>
                <a:prstGeom prst="rect">
                  <a:avLst/>
                </a:prstGeom>
                <a:solidFill>
                  <a:srgbClr val="000000"/>
                </a:solidFill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s" sz="3200" dirty="0" smtClean="0">
                      <a:solidFill>
                        <a:schemeClr val="accent3"/>
                      </a:solidFill>
                      <a:latin typeface="Average"/>
                      <a:ea typeface="Average"/>
                      <a:cs typeface="Average"/>
                      <a:sym typeface="Average"/>
                    </a:rPr>
                    <a:t>Ambient Occ.</a:t>
                  </a:r>
                  <a:endParaRPr lang="es" sz="3200" dirty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endParaRPr>
                </a:p>
              </p:txBody>
            </p:sp>
          </p:grpSp>
          <p:sp>
            <p:nvSpPr>
              <p:cNvPr id="49" name="Shape 182"/>
              <p:cNvSpPr txBox="1"/>
              <p:nvPr/>
            </p:nvSpPr>
            <p:spPr>
              <a:xfrm>
                <a:off x="11538334" y="2340000"/>
                <a:ext cx="3748132" cy="50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3600" u="sng" dirty="0" smtClean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rPr>
                  <a:t>Auxiliary Buffers</a:t>
                </a:r>
                <a:endParaRPr lang="es" sz="3600" u="sng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484519" y="5926431"/>
                <a:ext cx="4068000" cy="2712001"/>
                <a:chOff x="7373257" y="3963004"/>
                <a:chExt cx="4068000" cy="2712001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3257" y="3963004"/>
                  <a:ext cx="4068000" cy="2712001"/>
                </a:xfrm>
                <a:prstGeom prst="rect">
                  <a:avLst/>
                </a:prstGeom>
              </p:spPr>
            </p:pic>
            <p:sp>
              <p:nvSpPr>
                <p:cNvPr id="90" name="Rectangle 89"/>
                <p:cNvSpPr/>
                <p:nvPr/>
              </p:nvSpPr>
              <p:spPr>
                <a:xfrm>
                  <a:off x="7373257" y="3963004"/>
                  <a:ext cx="2530005" cy="584775"/>
                </a:xfrm>
                <a:prstGeom prst="rect">
                  <a:avLst/>
                </a:prstGeom>
                <a:solidFill>
                  <a:srgbClr val="000000"/>
                </a:solidFill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s" sz="3200" dirty="0" smtClean="0">
                      <a:solidFill>
                        <a:schemeClr val="accent3"/>
                      </a:solidFill>
                      <a:latin typeface="Average"/>
                      <a:ea typeface="Average"/>
                      <a:cs typeface="Average"/>
                      <a:sym typeface="Average"/>
                    </a:rPr>
                    <a:t>Object ID</a:t>
                  </a:r>
                  <a:endParaRPr lang="es" sz="3200" dirty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9349308" y="2911799"/>
                <a:ext cx="4068000" cy="2700000"/>
                <a:chOff x="12686942" y="2804496"/>
                <a:chExt cx="3086100" cy="2057400"/>
              </a:xfrm>
            </p:grpSpPr>
            <p:pic>
              <p:nvPicPr>
                <p:cNvPr id="55" name="Shape 11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12686942" y="2804496"/>
                  <a:ext cx="3086100" cy="2057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" name="Shape 120"/>
                <p:cNvSpPr txBox="1"/>
                <p:nvPr/>
              </p:nvSpPr>
              <p:spPr>
                <a:xfrm>
                  <a:off x="12686942" y="2804496"/>
                  <a:ext cx="1326523" cy="4114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3200" dirty="0">
                      <a:solidFill>
                        <a:schemeClr val="accent3"/>
                      </a:solidFill>
                      <a:latin typeface="Average"/>
                      <a:ea typeface="Average"/>
                      <a:cs typeface="Average"/>
                      <a:sym typeface="Average"/>
                    </a:rPr>
                    <a:t>Normals</a:t>
                  </a: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13606419" y="2911799"/>
                <a:ext cx="4068000" cy="2700000"/>
                <a:chOff x="9373305" y="2848835"/>
                <a:chExt cx="3027494" cy="2057400"/>
              </a:xfrm>
            </p:grpSpPr>
            <p:pic>
              <p:nvPicPr>
                <p:cNvPr id="81" name="Shape 107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9373307" y="2848835"/>
                  <a:ext cx="3027492" cy="2057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2" name="Shape 111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9373305" y="2848836"/>
                  <a:ext cx="3026526" cy="2057399"/>
                </a:xfrm>
                <a:prstGeom prst="rtTriangle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3" name="Shape 108"/>
                <p:cNvSpPr txBox="1"/>
                <p:nvPr/>
              </p:nvSpPr>
              <p:spPr>
                <a:xfrm>
                  <a:off x="9373307" y="2848835"/>
                  <a:ext cx="2132482" cy="4114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" sz="3200" dirty="0" smtClean="0">
                      <a:solidFill>
                        <a:schemeClr val="accent3"/>
                      </a:solidFill>
                      <a:latin typeface="Average"/>
                      <a:ea typeface="Average"/>
                      <a:cs typeface="Average"/>
                      <a:sym typeface="Average"/>
                    </a:rPr>
                    <a:t>Depth/Position</a:t>
                  </a:r>
                  <a:endParaRPr lang="es" sz="3200" dirty="0">
                    <a:solidFill>
                      <a:schemeClr val="accent3"/>
                    </a:solidFill>
                    <a:latin typeface="Average"/>
                    <a:ea typeface="Average"/>
                    <a:cs typeface="Average"/>
                    <a:sym typeface="Average"/>
                  </a:endParaRPr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15973611" y="8609579"/>
                <a:ext cx="1279433" cy="315900"/>
                <a:chOff x="14946088" y="7974258"/>
                <a:chExt cx="1279433" cy="315900"/>
              </a:xfrm>
            </p:grpSpPr>
            <p:sp>
              <p:nvSpPr>
                <p:cNvPr id="103" name="Shape 85"/>
                <p:cNvSpPr/>
                <p:nvPr/>
              </p:nvSpPr>
              <p:spPr>
                <a:xfrm>
                  <a:off x="15408505" y="7974258"/>
                  <a:ext cx="354600" cy="315900"/>
                </a:xfrm>
                <a:prstGeom prst="flowChartConnec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4" name="Shape 86"/>
                <p:cNvSpPr/>
                <p:nvPr/>
              </p:nvSpPr>
              <p:spPr>
                <a:xfrm>
                  <a:off x="15870921" y="7974258"/>
                  <a:ext cx="354600" cy="315900"/>
                </a:xfrm>
                <a:prstGeom prst="flowChartConnec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105" name="Shape 87"/>
                <p:cNvSpPr/>
                <p:nvPr/>
              </p:nvSpPr>
              <p:spPr>
                <a:xfrm>
                  <a:off x="14946088" y="7974258"/>
                  <a:ext cx="354600" cy="315900"/>
                </a:xfrm>
                <a:prstGeom prst="flowChartConnector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34568E-6 L -0.46111 2.3456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46914E-7 L -0.4763 0.00062 " pathEditMode="fixed" rAng="0" ptsTypes="AA">
                                      <p:cBhvr>
                                        <p:cTn id="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19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/>
              <a:t>Compositing Effects</a:t>
            </a:r>
            <a:endParaRPr lang="es" dirty="0"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23400" y="2321427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06" name="Shape 106"/>
          <p:cNvCxnSpPr>
            <a:endCxn id="93" idx="2"/>
          </p:cNvCxnSpPr>
          <p:nvPr/>
        </p:nvCxnSpPr>
        <p:spPr>
          <a:xfrm flipH="1">
            <a:off x="9144000" y="2337627"/>
            <a:ext cx="16200" cy="68163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8" name="Group 17"/>
          <p:cNvGrpSpPr/>
          <p:nvPr/>
        </p:nvGrpSpPr>
        <p:grpSpPr>
          <a:xfrm>
            <a:off x="13600859" y="6091035"/>
            <a:ext cx="4068000" cy="2700001"/>
            <a:chOff x="9291871" y="5853043"/>
            <a:chExt cx="4068000" cy="27007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871" y="5853044"/>
              <a:ext cx="4068000" cy="2700702"/>
            </a:xfrm>
            <a:prstGeom prst="rect">
              <a:avLst/>
            </a:prstGeom>
          </p:spPr>
        </p:pic>
        <p:sp>
          <p:nvSpPr>
            <p:cNvPr id="117" name="Shape 117"/>
            <p:cNvSpPr txBox="1"/>
            <p:nvPr/>
          </p:nvSpPr>
          <p:spPr>
            <a:xfrm>
              <a:off x="9291871" y="5853043"/>
              <a:ext cx="2126602" cy="5401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DOF / Fog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49308" y="6091035"/>
            <a:ext cx="4068000" cy="2700001"/>
            <a:chOff x="13537885" y="5853043"/>
            <a:chExt cx="4068000" cy="2712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7885" y="5853044"/>
              <a:ext cx="4068000" cy="2711999"/>
            </a:xfrm>
            <a:prstGeom prst="rect">
              <a:avLst/>
            </a:prstGeom>
          </p:spPr>
        </p:pic>
        <p:sp>
          <p:nvSpPr>
            <p:cNvPr id="110" name="Shape 110"/>
            <p:cNvSpPr txBox="1"/>
            <p:nvPr/>
          </p:nvSpPr>
          <p:spPr>
            <a:xfrm>
              <a:off x="13537885" y="5853043"/>
              <a:ext cx="2084198" cy="542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Relighting</a:t>
              </a:r>
              <a:endPara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847637" y="6091036"/>
            <a:ext cx="4068000" cy="2700000"/>
            <a:chOff x="1866299" y="4766494"/>
            <a:chExt cx="4050001" cy="2700000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99" y="4766494"/>
              <a:ext cx="4050001" cy="2700000"/>
            </a:xfrm>
            <a:prstGeom prst="rect">
              <a:avLst/>
            </a:prstGeom>
          </p:spPr>
        </p:pic>
        <p:sp>
          <p:nvSpPr>
            <p:cNvPr id="81" name="Shape 69"/>
            <p:cNvSpPr txBox="1"/>
            <p:nvPr/>
          </p:nvSpPr>
          <p:spPr>
            <a:xfrm>
              <a:off x="1866299" y="4766494"/>
              <a:ext cx="2231767" cy="54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s" sz="32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Final Image</a:t>
              </a:r>
              <a:endParaRPr lang="es" sz="3200" dirty="0">
                <a:sym typeface="Average"/>
              </a:endParaRPr>
            </a:p>
          </p:txBody>
        </p:sp>
      </p:grpSp>
      <p:sp>
        <p:nvSpPr>
          <p:cNvPr id="102" name="Shape 182"/>
          <p:cNvSpPr txBox="1"/>
          <p:nvPr/>
        </p:nvSpPr>
        <p:spPr>
          <a:xfrm>
            <a:off x="11538334" y="2340000"/>
            <a:ext cx="3748132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Auxiliary Buffers</a:t>
            </a:r>
            <a:endParaRPr lang="es" sz="3600" u="sng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2" name="Shape 182"/>
          <p:cNvSpPr txBox="1"/>
          <p:nvPr/>
        </p:nvSpPr>
        <p:spPr>
          <a:xfrm>
            <a:off x="2999295" y="2340000"/>
            <a:ext cx="35325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Shading Buffers</a:t>
            </a:r>
            <a:endParaRPr lang="es" sz="3600" u="sng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9349308" y="2911799"/>
            <a:ext cx="4068000" cy="2700000"/>
            <a:chOff x="12686942" y="2804496"/>
            <a:chExt cx="3086100" cy="2057400"/>
          </a:xfrm>
        </p:grpSpPr>
        <p:pic>
          <p:nvPicPr>
            <p:cNvPr id="140" name="Shape 1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686942" y="2804496"/>
              <a:ext cx="3086100" cy="20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Shape 120"/>
            <p:cNvSpPr txBox="1"/>
            <p:nvPr/>
          </p:nvSpPr>
          <p:spPr>
            <a:xfrm>
              <a:off x="12686942" y="2804496"/>
              <a:ext cx="1326523" cy="41148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Normals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3606419" y="2911799"/>
            <a:ext cx="4068000" cy="2700000"/>
            <a:chOff x="9373305" y="2848835"/>
            <a:chExt cx="3027494" cy="2057400"/>
          </a:xfrm>
        </p:grpSpPr>
        <p:pic>
          <p:nvPicPr>
            <p:cNvPr id="143" name="Shape 10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73307" y="2848835"/>
              <a:ext cx="3027492" cy="205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Shape 1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373305" y="2848836"/>
              <a:ext cx="3026526" cy="2057399"/>
            </a:xfrm>
            <a:prstGeom prst="rtTriangle">
              <a:avLst/>
            </a:prstGeom>
            <a:noFill/>
            <a:ln>
              <a:noFill/>
            </a:ln>
          </p:spPr>
        </p:pic>
        <p:sp>
          <p:nvSpPr>
            <p:cNvPr id="145" name="Shape 108"/>
            <p:cNvSpPr txBox="1"/>
            <p:nvPr/>
          </p:nvSpPr>
          <p:spPr>
            <a:xfrm>
              <a:off x="9373307" y="2848835"/>
              <a:ext cx="2132482" cy="41148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Depth/Position</a:t>
              </a:r>
              <a:endPara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637891" y="2911797"/>
            <a:ext cx="4068000" cy="2700001"/>
            <a:chOff x="9291667" y="2917768"/>
            <a:chExt cx="3017526" cy="2011684"/>
          </a:xfrm>
        </p:grpSpPr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67" y="2917769"/>
              <a:ext cx="3017526" cy="2011683"/>
            </a:xfrm>
            <a:prstGeom prst="rect">
              <a:avLst/>
            </a:prstGeom>
          </p:spPr>
        </p:pic>
        <p:sp>
          <p:nvSpPr>
            <p:cNvPr id="148" name="Shape 84"/>
            <p:cNvSpPr txBox="1"/>
            <p:nvPr/>
          </p:nvSpPr>
          <p:spPr>
            <a:xfrm>
              <a:off x="9291667" y="2917768"/>
              <a:ext cx="1094099" cy="4023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Diffuse</a:t>
              </a: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4895005" y="2911797"/>
            <a:ext cx="4068000" cy="2700001"/>
            <a:chOff x="14285217" y="2912401"/>
            <a:chExt cx="3017526" cy="2011684"/>
          </a:xfrm>
        </p:grpSpPr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217" y="2912402"/>
              <a:ext cx="3017526" cy="2011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Shape 83"/>
            <p:cNvSpPr txBox="1"/>
            <p:nvPr/>
          </p:nvSpPr>
          <p:spPr>
            <a:xfrm>
              <a:off x="14285218" y="2912401"/>
              <a:ext cx="1563717" cy="40233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Reflection</a:t>
              </a:r>
              <a:endPara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65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/>
            <a:r>
              <a:rPr lang="es" dirty="0"/>
              <a:t>Compositing </a:t>
            </a:r>
            <a:r>
              <a:rPr lang="es" dirty="0" smtClean="0"/>
              <a:t>Effects </a:t>
            </a:r>
            <a:r>
              <a:rPr lang="es" dirty="0" smtClean="0">
                <a:solidFill>
                  <a:srgbClr val="FF0000"/>
                </a:solidFill>
              </a:rPr>
              <a:t>Limitations</a:t>
            </a:r>
            <a:endParaRPr lang="es" dirty="0">
              <a:solidFill>
                <a:srgbClr val="FF0000"/>
              </a:solidFill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23400" y="23130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106" name="Shape 106"/>
          <p:cNvCxnSpPr/>
          <p:nvPr/>
        </p:nvCxnSpPr>
        <p:spPr>
          <a:xfrm flipH="1">
            <a:off x="9152119" y="2329250"/>
            <a:ext cx="8081" cy="340005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3" name="Group 2"/>
          <p:cNvGrpSpPr/>
          <p:nvPr/>
        </p:nvGrpSpPr>
        <p:grpSpPr>
          <a:xfrm>
            <a:off x="9349308" y="2911799"/>
            <a:ext cx="4068000" cy="2700000"/>
            <a:chOff x="12686942" y="2804496"/>
            <a:chExt cx="3086100" cy="2057400"/>
          </a:xfrm>
        </p:grpSpPr>
        <p:pic>
          <p:nvPicPr>
            <p:cNvPr id="113" name="Shape 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686942" y="2804496"/>
              <a:ext cx="3086100" cy="20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Shape 120"/>
            <p:cNvSpPr txBox="1"/>
            <p:nvPr/>
          </p:nvSpPr>
          <p:spPr>
            <a:xfrm>
              <a:off x="12686942" y="2804496"/>
              <a:ext cx="1326523" cy="41148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Normals</a:t>
              </a:r>
            </a:p>
          </p:txBody>
        </p:sp>
      </p:grpSp>
      <p:sp>
        <p:nvSpPr>
          <p:cNvPr id="49" name="Shape 182"/>
          <p:cNvSpPr txBox="1"/>
          <p:nvPr/>
        </p:nvSpPr>
        <p:spPr>
          <a:xfrm>
            <a:off x="11538334" y="2340000"/>
            <a:ext cx="3748132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Auxiliary Buffers</a:t>
            </a:r>
            <a:endParaRPr lang="es" sz="3600" u="sng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606419" y="2911799"/>
            <a:ext cx="4068000" cy="2700000"/>
            <a:chOff x="9373305" y="2848835"/>
            <a:chExt cx="3027494" cy="2057400"/>
          </a:xfrm>
        </p:grpSpPr>
        <p:pic>
          <p:nvPicPr>
            <p:cNvPr id="107" name="Shape 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73307" y="2848835"/>
              <a:ext cx="3027492" cy="205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Shape 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373305" y="2848836"/>
              <a:ext cx="3026526" cy="2057399"/>
            </a:xfrm>
            <a:prstGeom prst="rtTriangle">
              <a:avLst/>
            </a:prstGeom>
            <a:noFill/>
            <a:ln>
              <a:noFill/>
            </a:ln>
          </p:spPr>
        </p:pic>
        <p:sp>
          <p:nvSpPr>
            <p:cNvPr id="108" name="Shape 108"/>
            <p:cNvSpPr txBox="1"/>
            <p:nvPr/>
          </p:nvSpPr>
          <p:spPr>
            <a:xfrm>
              <a:off x="9373307" y="2848835"/>
              <a:ext cx="2132482" cy="41148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Depth/Position</a:t>
              </a:r>
              <a:endPara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60" name="Shape 182"/>
          <p:cNvSpPr txBox="1"/>
          <p:nvPr/>
        </p:nvSpPr>
        <p:spPr>
          <a:xfrm>
            <a:off x="2999295" y="2340000"/>
            <a:ext cx="35325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u="sng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Shading Buffers</a:t>
            </a:r>
            <a:endParaRPr lang="es" sz="3600" u="sng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37891" y="2911797"/>
            <a:ext cx="4068000" cy="2700001"/>
            <a:chOff x="9291667" y="2917768"/>
            <a:chExt cx="3017526" cy="2011684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67" y="2917769"/>
              <a:ext cx="3017526" cy="2011683"/>
            </a:xfrm>
            <a:prstGeom prst="rect">
              <a:avLst/>
            </a:prstGeom>
          </p:spPr>
        </p:pic>
        <p:sp>
          <p:nvSpPr>
            <p:cNvPr id="67" name="Shape 84"/>
            <p:cNvSpPr txBox="1"/>
            <p:nvPr/>
          </p:nvSpPr>
          <p:spPr>
            <a:xfrm>
              <a:off x="9291667" y="2917768"/>
              <a:ext cx="1094099" cy="40233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Diffuse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895005" y="2911797"/>
            <a:ext cx="4068000" cy="2700001"/>
            <a:chOff x="14285217" y="2912401"/>
            <a:chExt cx="3017526" cy="2011684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217" y="2912402"/>
              <a:ext cx="3017526" cy="2011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Shape 83"/>
            <p:cNvSpPr txBox="1"/>
            <p:nvPr/>
          </p:nvSpPr>
          <p:spPr>
            <a:xfrm>
              <a:off x="14285218" y="2912401"/>
              <a:ext cx="1563717" cy="40233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dirty="0" smtClean="0">
                  <a:solidFill>
                    <a:schemeClr val="accent3"/>
                  </a:solidFill>
                  <a:latin typeface="Average"/>
                  <a:ea typeface="Average"/>
                  <a:cs typeface="Average"/>
                  <a:sym typeface="Average"/>
                </a:rPr>
                <a:t>Reflection</a:t>
              </a:r>
              <a:endParaRPr lang="es" sz="3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33" name="Shape 373"/>
          <p:cNvSpPr txBox="1">
            <a:spLocks/>
          </p:cNvSpPr>
          <p:nvPr/>
        </p:nvSpPr>
        <p:spPr>
          <a:xfrm>
            <a:off x="623393" y="6105892"/>
            <a:ext cx="17041200" cy="3031800"/>
          </a:xfrm>
          <a:prstGeom prst="rect">
            <a:avLst/>
          </a:prstGeom>
          <a:noFill/>
          <a:ln>
            <a:noFill/>
          </a:ln>
        </p:spPr>
        <p:txBody>
          <a:bodyPr lIns="181575" tIns="181575" rIns="181575" bIns="1815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36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s" smtClean="0"/>
              <a:t>Shape </a:t>
            </a:r>
            <a:r>
              <a:rPr lang="es" dirty="0" smtClean="0"/>
              <a:t>modifications do not change shading</a:t>
            </a:r>
          </a:p>
          <a:p>
            <a:r>
              <a:rPr lang="es" dirty="0" smtClean="0"/>
              <a:t>Lighting is lost in the rendering process</a:t>
            </a:r>
          </a:p>
          <a:p>
            <a:r>
              <a:rPr lang="es" dirty="0" smtClean="0"/>
              <a:t>Costly re-rendering is needed</a:t>
            </a:r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102428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Goal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715" y="3838787"/>
            <a:ext cx="7064885" cy="529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92" y="3838787"/>
            <a:ext cx="7065031" cy="529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724" y="6387984"/>
            <a:ext cx="3879981" cy="290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54710" y="3678268"/>
            <a:ext cx="3879984" cy="290998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1350416" y="3086369"/>
            <a:ext cx="15587100" cy="591899"/>
          </a:xfrm>
          <a:prstGeom prst="rect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Grant real-time </a:t>
            </a:r>
            <a:r>
              <a:rPr lang="es" sz="3600" b="1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local shape</a:t>
            </a: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modification in post-processing in a </a:t>
            </a:r>
            <a:r>
              <a:rPr lang="es" sz="3600" b="1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plausible</a:t>
            </a: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way</a:t>
            </a:r>
          </a:p>
        </p:txBody>
      </p:sp>
      <p:sp>
        <p:nvSpPr>
          <p:cNvPr id="3" name="Bent Arrow 2"/>
          <p:cNvSpPr/>
          <p:nvPr/>
        </p:nvSpPr>
        <p:spPr>
          <a:xfrm>
            <a:off x="7483151" y="4443858"/>
            <a:ext cx="1945024" cy="2279329"/>
          </a:xfrm>
          <a:prstGeom prst="bentArrow">
            <a:avLst>
              <a:gd name="adj1" fmla="val 16813"/>
              <a:gd name="adj2" fmla="val 25000"/>
              <a:gd name="adj3" fmla="val 25000"/>
              <a:gd name="adj4" fmla="val 4375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Lighting Reconstruction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23393" y="2304950"/>
            <a:ext cx="17041200" cy="6832500"/>
          </a:xfrm>
          <a:prstGeom prst="rect">
            <a:avLst/>
          </a:prstGeom>
          <a:ln w="57150">
            <a:noFill/>
          </a:ln>
        </p:spPr>
        <p:txBody>
          <a:bodyPr lIns="181575" tIns="181575" rIns="181575" bIns="181575" anchor="t" anchorCtr="0">
            <a:no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s" dirty="0"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9143992" y="4554237"/>
            <a:ext cx="8550401" cy="2266500"/>
          </a:xfrm>
          <a:prstGeom prst="rect">
            <a:avLst/>
          </a:prstGeom>
        </p:spPr>
        <p:txBody>
          <a:bodyPr lIns="181575" tIns="181575" rIns="181575" bIns="18157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Reflectance and Natural Illumination from a Single Image [Lombardi et al 12]</a:t>
            </a:r>
          </a:p>
          <a:p>
            <a:pPr marL="800100" lvl="0" indent="-5715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3200" b="1" dirty="0" smtClean="0"/>
              <a:t>Statistical BRDFs </a:t>
            </a:r>
            <a:r>
              <a:rPr lang="es" sz="3200" b="1" dirty="0"/>
              <a:t>and </a:t>
            </a:r>
            <a:r>
              <a:rPr lang="es" sz="3200" b="1" dirty="0" smtClean="0"/>
              <a:t>a low detail lighting</a:t>
            </a:r>
            <a:endParaRPr lang="es" sz="3200" b="1" dirty="0"/>
          </a:p>
        </p:txBody>
      </p:sp>
      <p:sp>
        <p:nvSpPr>
          <p:cNvPr id="8" name="Shape 157"/>
          <p:cNvSpPr txBox="1">
            <a:spLocks/>
          </p:cNvSpPr>
          <p:nvPr/>
        </p:nvSpPr>
        <p:spPr>
          <a:xfrm>
            <a:off x="4545380" y="2618753"/>
            <a:ext cx="9365433" cy="1547696"/>
          </a:xfrm>
          <a:prstGeom prst="rect">
            <a:avLst/>
          </a:prstGeom>
          <a:noFill/>
          <a:ln>
            <a:noFill/>
          </a:ln>
        </p:spPr>
        <p:txBody>
          <a:bodyPr lIns="181575" tIns="181575" rIns="181575" bIns="181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36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>
              <a:spcAft>
                <a:spcPts val="0"/>
              </a:spcAft>
            </a:pPr>
            <a:r>
              <a:rPr lang="es" sz="2800" dirty="0" smtClean="0"/>
              <a:t>A Signal-Processing Framework for Inverse Rendering [Ramammorthi et al 01]</a:t>
            </a:r>
          </a:p>
          <a:p>
            <a:pPr marL="571500" indent="-5715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3200" b="1" dirty="0"/>
              <a:t>Inverse Rendering is an ill-Posed </a:t>
            </a:r>
            <a:r>
              <a:rPr lang="es" sz="3200" b="1" dirty="0" smtClean="0"/>
              <a:t>Problem</a:t>
            </a:r>
            <a:endParaRPr lang="es" sz="3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4" y="2396629"/>
            <a:ext cx="3862385" cy="2157608"/>
          </a:xfrm>
          <a:prstGeom prst="rect">
            <a:avLst/>
          </a:prstGeom>
        </p:spPr>
      </p:pic>
      <p:sp>
        <p:nvSpPr>
          <p:cNvPr id="9" name="Shape 157"/>
          <p:cNvSpPr txBox="1">
            <a:spLocks/>
          </p:cNvSpPr>
          <p:nvPr/>
        </p:nvSpPr>
        <p:spPr>
          <a:xfrm>
            <a:off x="5609384" y="6814949"/>
            <a:ext cx="9645881" cy="2266500"/>
          </a:xfrm>
          <a:prstGeom prst="rect">
            <a:avLst/>
          </a:prstGeom>
          <a:noFill/>
          <a:ln>
            <a:noFill/>
          </a:ln>
        </p:spPr>
        <p:txBody>
          <a:bodyPr lIns="181575" tIns="181575" rIns="181575" bIns="181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36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3200"/>
              </a:spcAft>
              <a:buClr>
                <a:schemeClr val="accent3"/>
              </a:buClr>
              <a:buSzPct val="100000"/>
              <a:buFont typeface="Average"/>
              <a:buNone/>
              <a:defRPr sz="2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>
              <a:spcAft>
                <a:spcPts val="0"/>
              </a:spcAft>
            </a:pPr>
            <a:r>
              <a:rPr lang="es" sz="2800" dirty="0" smtClean="0"/>
              <a:t>MatCap Decomposition for Dynamic Appearance Manipulation  [Zubiaga et al 15]</a:t>
            </a:r>
          </a:p>
          <a:p>
            <a:pPr marL="800100" indent="-5715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3200" b="1" dirty="0" smtClean="0"/>
              <a:t>Modify lighting and material from MatCaps</a:t>
            </a:r>
            <a:endParaRPr lang="e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1" y="4697740"/>
            <a:ext cx="8484812" cy="2046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5" y="6877509"/>
            <a:ext cx="4926387" cy="2144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uiExpand="1" build="p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Appearance Manipulation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7" name="Shape 147"/>
          <p:cNvSpPr txBox="1"/>
          <p:nvPr/>
        </p:nvSpPr>
        <p:spPr>
          <a:xfrm>
            <a:off x="3254909" y="2707311"/>
            <a:ext cx="5263033" cy="13199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Image Based Material </a:t>
            </a:r>
            <a:r>
              <a:rPr lang="es" sz="36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Editing </a:t>
            </a: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[Khan et al 06</a:t>
            </a:r>
            <a:r>
              <a:rPr lang="es" sz="36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]</a:t>
            </a:r>
            <a:endParaRPr lang="es" sz="36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9624755" y="5106016"/>
            <a:ext cx="6216513" cy="12422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Interactive Reflection Editing [Ritschel et al 09</a:t>
            </a:r>
            <a:r>
              <a:rPr lang="es" sz="36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]</a:t>
            </a:r>
            <a:endParaRPr lang="es" sz="36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1975121" y="7179737"/>
            <a:ext cx="5856913" cy="17551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Surface flows for image-based shading design [Vergne et al 12</a:t>
            </a:r>
            <a:r>
              <a:rPr lang="es" sz="36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]</a:t>
            </a:r>
            <a:endParaRPr lang="es" sz="36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098" y="2316998"/>
            <a:ext cx="9746486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4" y="4641200"/>
            <a:ext cx="8712607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74" y="6977294"/>
            <a:ext cx="10766910" cy="21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/>
      <p:bldP spid="1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Main Idea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500"/>
          </a:xfrm>
          <a:prstGeom prst="rect">
            <a:avLst/>
          </a:prstGeom>
        </p:spPr>
        <p:txBody>
          <a:bodyPr lIns="181575" tIns="181575" rIns="181575" bIns="181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9" name="Shape 169"/>
          <p:cNvSpPr txBox="1"/>
          <p:nvPr/>
        </p:nvSpPr>
        <p:spPr>
          <a:xfrm>
            <a:off x="1350450" y="2601222"/>
            <a:ext cx="15587100" cy="591899"/>
          </a:xfrm>
          <a:prstGeom prst="rect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Reconstruct pre-filtered environment maps per object/material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229" y="3647425"/>
            <a:ext cx="7315200" cy="5486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17" y="3647425"/>
            <a:ext cx="7315200" cy="5486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407" y="2897171"/>
            <a:ext cx="3657143" cy="27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181" y="3237061"/>
            <a:ext cx="2438095" cy="24380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1" y="2932299"/>
            <a:ext cx="3657143" cy="27428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453" y="5004547"/>
            <a:ext cx="2438095" cy="24380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00" y="6699355"/>
            <a:ext cx="2438095" cy="2438095"/>
          </a:xfrm>
          <a:prstGeom prst="rect">
            <a:avLst/>
          </a:prstGeom>
        </p:spPr>
      </p:pic>
      <p:sp>
        <p:nvSpPr>
          <p:cNvPr id="24" name="Bent Arrow 23"/>
          <p:cNvSpPr/>
          <p:nvPr/>
        </p:nvSpPr>
        <p:spPr>
          <a:xfrm>
            <a:off x="4792710" y="4031153"/>
            <a:ext cx="2369389" cy="881221"/>
          </a:xfrm>
          <a:prstGeom prst="bentArrow">
            <a:avLst>
              <a:gd name="adj1" fmla="val 18016"/>
              <a:gd name="adj2" fmla="val 24316"/>
              <a:gd name="adj3" fmla="val 27443"/>
              <a:gd name="adj4" fmla="val 8605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flipV="1">
            <a:off x="3009625" y="8242758"/>
            <a:ext cx="4307304" cy="673770"/>
          </a:xfrm>
          <a:prstGeom prst="bentArrow">
            <a:avLst>
              <a:gd name="adj1" fmla="val 25000"/>
              <a:gd name="adj2" fmla="val 32233"/>
              <a:gd name="adj3" fmla="val 34265"/>
              <a:gd name="adj4" fmla="val 8750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Bent Arrow 42"/>
          <p:cNvSpPr/>
          <p:nvPr/>
        </p:nvSpPr>
        <p:spPr>
          <a:xfrm>
            <a:off x="6182723" y="5662924"/>
            <a:ext cx="2614730" cy="464920"/>
          </a:xfrm>
          <a:prstGeom prst="bentArrow">
            <a:avLst>
              <a:gd name="adj1" fmla="val 33686"/>
              <a:gd name="adj2" fmla="val 46314"/>
              <a:gd name="adj3" fmla="val 50000"/>
              <a:gd name="adj4" fmla="val 8605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 animBg="1"/>
      <p:bldP spid="43" grpId="0" animBg="1"/>
    </p:bld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1482</Words>
  <Application>Microsoft Office PowerPoint</Application>
  <PresentationFormat>Custom</PresentationFormat>
  <Paragraphs>269</Paragraphs>
  <Slides>27</Slides>
  <Notes>27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Times New Roman</vt:lpstr>
      <vt:lpstr>Oswald</vt:lpstr>
      <vt:lpstr>Arial</vt:lpstr>
      <vt:lpstr>Wingdings</vt:lpstr>
      <vt:lpstr>Average</vt:lpstr>
      <vt:lpstr>slate</vt:lpstr>
      <vt:lpstr>Local Shape Editing at the Compositing Stage</vt:lpstr>
      <vt:lpstr>Compositing</vt:lpstr>
      <vt:lpstr>Compositing</vt:lpstr>
      <vt:lpstr>Compositing Effects</vt:lpstr>
      <vt:lpstr>Compositing Effects Limitations</vt:lpstr>
      <vt:lpstr>Goal</vt:lpstr>
      <vt:lpstr>Lighting Reconstruction</vt:lpstr>
      <vt:lpstr>Appearance Manipulation</vt:lpstr>
      <vt:lpstr>Main Idea</vt:lpstr>
      <vt:lpstr>Frequency-depedent Reconstruction Approach</vt:lpstr>
      <vt:lpstr>Diffuse Reconstruction (Low frequency)</vt:lpstr>
      <vt:lpstr>Reflection Reconstruction (High Frequency)</vt:lpstr>
      <vt:lpstr>Reflection Reconstruction (High Frequency)</vt:lpstr>
      <vt:lpstr>Recontruction Validation</vt:lpstr>
      <vt:lpstr>Reconstruction Validation</vt:lpstr>
      <vt:lpstr>Re-Compositing</vt:lpstr>
      <vt:lpstr>Results: Normal Modification Tools</vt:lpstr>
      <vt:lpstr>Results: Normal Modification Tools</vt:lpstr>
      <vt:lpstr>Results: Complex Scenes</vt:lpstr>
      <vt:lpstr>Results: Complex Scenes</vt:lpstr>
      <vt:lpstr>Results: Complex Scenes</vt:lpstr>
      <vt:lpstr>Results: Complex Scenes</vt:lpstr>
      <vt:lpstr>Results: Complex Scenes</vt:lpstr>
      <vt:lpstr>Results: Complex Scenes</vt:lpstr>
      <vt:lpstr>Discussion </vt:lpstr>
      <vt:lpstr>Discussion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Shape Editing at the Compositing Stage</dc:title>
  <dc:creator>Carlos J. Zubiaga</dc:creator>
  <cp:lastModifiedBy>Carlos J. Zubiaga</cp:lastModifiedBy>
  <cp:revision>137</cp:revision>
  <dcterms:modified xsi:type="dcterms:W3CDTF">2016-06-15T09:14:40Z</dcterms:modified>
</cp:coreProperties>
</file>